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0BD630-B0FD-4F1E-9CFF-7CD76C455D4B}">
  <a:tblStyle styleId="{280BD630-B0FD-4F1E-9CFF-7CD76C455D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20" Type="http://schemas.openxmlformats.org/officeDocument/2006/relationships/slide" Target="slides/slide14.xml"/><Relationship Id="rId42" Type="http://schemas.openxmlformats.org/officeDocument/2006/relationships/font" Target="fonts/RobotoMedium-boldItalic.fntdata"/><Relationship Id="rId41" Type="http://schemas.openxmlformats.org/officeDocument/2006/relationships/font" Target="fonts/RobotoMedium-italic.fntdata"/><Relationship Id="rId22" Type="http://schemas.openxmlformats.org/officeDocument/2006/relationships/slide" Target="slides/slide16.xml"/><Relationship Id="rId44" Type="http://schemas.openxmlformats.org/officeDocument/2006/relationships/font" Target="fonts/RobotoLight-bold.fntdata"/><Relationship Id="rId21" Type="http://schemas.openxmlformats.org/officeDocument/2006/relationships/slide" Target="slides/slide15.xml"/><Relationship Id="rId43" Type="http://schemas.openxmlformats.org/officeDocument/2006/relationships/font" Target="fonts/RobotoLight-regular.fntdata"/><Relationship Id="rId24" Type="http://schemas.openxmlformats.org/officeDocument/2006/relationships/slide" Target="slides/slide18.xml"/><Relationship Id="rId46" Type="http://schemas.openxmlformats.org/officeDocument/2006/relationships/font" Target="fonts/RobotoLight-boldItalic.fntdata"/><Relationship Id="rId23" Type="http://schemas.openxmlformats.org/officeDocument/2006/relationships/slide" Target="slides/slide17.xml"/><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5.xml"/><Relationship Id="rId33" Type="http://schemas.openxmlformats.org/officeDocument/2006/relationships/font" Target="fonts/RobotoBlack-bold.fntdata"/><Relationship Id="rId10" Type="http://schemas.openxmlformats.org/officeDocument/2006/relationships/slide" Target="slides/slide4.xml"/><Relationship Id="rId32" Type="http://schemas.openxmlformats.org/officeDocument/2006/relationships/font" Target="fonts/RobotoThin-boldItalic.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RobotoBlack-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RobotoMedium-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81" name="Shape 81"/>
        <p:cNvGrpSpPr/>
        <p:nvPr/>
      </p:nvGrpSpPr>
      <p:grpSpPr>
        <a:xfrm>
          <a:off x="0" y="0"/>
          <a:ext cx="0" cy="0"/>
          <a:chOff x="0" y="0"/>
          <a:chExt cx="0" cy="0"/>
        </a:xfrm>
      </p:grpSpPr>
      <p:pic>
        <p:nvPicPr>
          <p:cNvPr id="82" name="Google Shape;82;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3" name="Google Shape;83;p13"/>
          <p:cNvSpPr txBox="1"/>
          <p:nvPr>
            <p:ph type="title"/>
          </p:nvPr>
        </p:nvSpPr>
        <p:spPr>
          <a:xfrm>
            <a:off x="237100"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 name="Google Shape;84;p1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86" name="Shape 86"/>
        <p:cNvGrpSpPr/>
        <p:nvPr/>
      </p:nvGrpSpPr>
      <p:grpSpPr>
        <a:xfrm>
          <a:off x="0" y="0"/>
          <a:ext cx="0" cy="0"/>
          <a:chOff x="0" y="0"/>
          <a:chExt cx="0" cy="0"/>
        </a:xfrm>
      </p:grpSpPr>
      <p:sp>
        <p:nvSpPr>
          <p:cNvPr id="87" name="Google Shape;87;p14"/>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89" name="Google Shape;89;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 name="Google Shape;90;p1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 name="Google Shape;91;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 name="Google Shape;92;p1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3" name="Google Shape;93;p14"/>
          <p:cNvSpPr txBox="1"/>
          <p:nvPr>
            <p:ph idx="3" type="body"/>
          </p:nvPr>
        </p:nvSpPr>
        <p:spPr>
          <a:xfrm>
            <a:off x="175" y="1284250"/>
            <a:ext cx="9144000" cy="35817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4" name="Shape 94"/>
        <p:cNvGrpSpPr/>
        <p:nvPr/>
      </p:nvGrpSpPr>
      <p:grpSpPr>
        <a:xfrm>
          <a:off x="0" y="0"/>
          <a:ext cx="0" cy="0"/>
          <a:chOff x="0" y="0"/>
          <a:chExt cx="0" cy="0"/>
        </a:xfrm>
      </p:grpSpPr>
      <p:pic>
        <p:nvPicPr>
          <p:cNvPr id="95" name="Google Shape;95;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5"/>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7" name="Google Shape;97;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5"/>
          <p:cNvSpPr txBox="1"/>
          <p:nvPr>
            <p:ph idx="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0"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2" name="Google Shape;102;p16"/>
          <p:cNvSpPr txBox="1"/>
          <p:nvPr>
            <p:ph idx="1" type="subTitle"/>
          </p:nvPr>
        </p:nvSpPr>
        <p:spPr>
          <a:xfrm>
            <a:off x="0" y="675975"/>
            <a:ext cx="66747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3" name="Google Shape;103;p16"/>
          <p:cNvSpPr txBox="1"/>
          <p:nvPr>
            <p:ph idx="2" type="body"/>
          </p:nvPr>
        </p:nvSpPr>
        <p:spPr>
          <a:xfrm>
            <a:off x="0" y="1245800"/>
            <a:ext cx="6699600" cy="38976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4" name="Google Shape;104;p16"/>
          <p:cNvSpPr txBox="1"/>
          <p:nvPr>
            <p:ph idx="3" type="subTitle"/>
          </p:nvPr>
        </p:nvSpPr>
        <p:spPr>
          <a:xfrm>
            <a:off x="7056300" y="910475"/>
            <a:ext cx="1814100" cy="3784800"/>
          </a:xfrm>
          <a:prstGeom prst="rect">
            <a:avLst/>
          </a:prstGeom>
          <a:ln cap="flat" cmpd="sng" w="9525">
            <a:solidFill>
              <a:srgbClr val="DBD9E8"/>
            </a:solidFill>
            <a:prstDash val="solid"/>
            <a:round/>
            <a:headEnd len="sm" w="sm" type="none"/>
            <a:tailEnd len="sm" w="sm" type="none"/>
          </a:ln>
        </p:spPr>
        <p:txBody>
          <a:bodyPr anchorCtr="0" anchor="t" bIns="182875" lIns="182875" spcFirstLastPara="1" rIns="182875" wrap="square" tIns="182875">
            <a:normAutofit/>
          </a:bodyPr>
          <a:lstStyle>
            <a:lvl1pPr lvl="0" rtl="0">
              <a:spcBef>
                <a:spcPts val="0"/>
              </a:spcBef>
              <a:spcAft>
                <a:spcPts val="0"/>
              </a:spcAft>
              <a:buNone/>
              <a:defRPr sz="10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5" name="Google Shape;105;p16"/>
          <p:cNvSpPr txBox="1"/>
          <p:nvPr>
            <p:ph type="title"/>
          </p:nvPr>
        </p:nvSpPr>
        <p:spPr>
          <a:xfrm>
            <a:off x="-12425" y="0"/>
            <a:ext cx="6699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1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 name="Google Shape;107;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 name="Google Shape;108;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16"/>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112" name="Google Shape;112;p17"/>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 name="Google Shape;115;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 name="Google Shape;116;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17" name="Google Shape;117;p17"/>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18" name="Google Shape;118;p17"/>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119" name="Google Shape;119;p17"/>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121" name="Google Shape;121;p17"/>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23" name="Shape 123"/>
        <p:cNvGrpSpPr/>
        <p:nvPr/>
      </p:nvGrpSpPr>
      <p:grpSpPr>
        <a:xfrm>
          <a:off x="0" y="0"/>
          <a:ext cx="0" cy="0"/>
          <a:chOff x="0" y="0"/>
          <a:chExt cx="0" cy="0"/>
        </a:xfrm>
      </p:grpSpPr>
      <p:pic>
        <p:nvPicPr>
          <p:cNvPr id="124" name="Google Shape;12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 name="Google Shape;125;p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26" name="Google Shape;126;p1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27" name="Google Shape;127;p1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274350" y="1703925"/>
            <a:ext cx="8595300" cy="792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Capstone Engagement</a:t>
            </a:r>
            <a:endParaRPr sz="3100">
              <a:solidFill>
                <a:srgbClr val="000000"/>
              </a:solidFill>
              <a:latin typeface="Roboto"/>
              <a:ea typeface="Roboto"/>
              <a:cs typeface="Roboto"/>
              <a:sym typeface="Roboto"/>
            </a:endParaRPr>
          </a:p>
          <a:p>
            <a:pPr indent="0" lvl="0" marL="0" rtl="0" algn="ctr">
              <a:spcBef>
                <a:spcPts val="1000"/>
              </a:spcBef>
              <a:spcAft>
                <a:spcPts val="0"/>
              </a:spcAft>
              <a:buNone/>
            </a:pPr>
            <a:r>
              <a:rPr lang="en" sz="3100">
                <a:solidFill>
                  <a:srgbClr val="000000"/>
                </a:solidFill>
                <a:latin typeface="Roboto"/>
                <a:ea typeface="Roboto"/>
                <a:cs typeface="Roboto"/>
                <a:sym typeface="Roboto"/>
              </a:rPr>
              <a:t>Assessment, Analysis, </a:t>
            </a:r>
            <a:br>
              <a:rPr lang="en" sz="3100">
                <a:solidFill>
                  <a:srgbClr val="000000"/>
                </a:solidFill>
                <a:latin typeface="Roboto"/>
                <a:ea typeface="Roboto"/>
                <a:cs typeface="Roboto"/>
                <a:sym typeface="Roboto"/>
              </a:rPr>
            </a:br>
            <a:r>
              <a:rPr lang="en" sz="3100">
                <a:solidFill>
                  <a:srgbClr val="000000"/>
                </a:solidFill>
                <a:latin typeface="Roboto"/>
                <a:ea typeface="Roboto"/>
                <a:cs typeface="Roboto"/>
                <a:sym typeface="Roboto"/>
              </a:rPr>
              <a:t>and Hardening of a Vulnerable System</a:t>
            </a:r>
            <a:endParaRPr sz="3100">
              <a:solidFill>
                <a:srgbClr val="000000"/>
              </a:solidFill>
              <a:latin typeface="Roboto"/>
              <a:ea typeface="Roboto"/>
              <a:cs typeface="Roboto"/>
              <a:sym typeface="Roboto"/>
            </a:endParaRPr>
          </a:p>
        </p:txBody>
      </p:sp>
      <p:sp>
        <p:nvSpPr>
          <p:cNvPr id="133" name="Google Shape;133;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43" name="Shape 243"/>
        <p:cNvGrpSpPr/>
        <p:nvPr/>
      </p:nvGrpSpPr>
      <p:grpSpPr>
        <a:xfrm>
          <a:off x="0" y="0"/>
          <a:ext cx="0" cy="0"/>
          <a:chOff x="0" y="0"/>
          <a:chExt cx="0" cy="0"/>
        </a:xfrm>
      </p:grpSpPr>
      <p:sp>
        <p:nvSpPr>
          <p:cNvPr id="244" name="Google Shape;244;p2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980000"/>
                </a:solidFill>
              </a:rPr>
              <a:t>Exploitation: Local File Inclusion (LFI) Vulnerability</a:t>
            </a:r>
            <a:endParaRPr>
              <a:solidFill>
                <a:srgbClr val="980000"/>
              </a:solidFill>
            </a:endParaRPr>
          </a:p>
        </p:txBody>
      </p:sp>
      <p:sp>
        <p:nvSpPr>
          <p:cNvPr id="245" name="Google Shape;245;p28"/>
          <p:cNvSpPr/>
          <p:nvPr/>
        </p:nvSpPr>
        <p:spPr>
          <a:xfrm flipH="1">
            <a:off x="724275" y="1480575"/>
            <a:ext cx="2428500" cy="1827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txBox="1"/>
          <p:nvPr/>
        </p:nvSpPr>
        <p:spPr>
          <a:xfrm>
            <a:off x="724275" y="1480625"/>
            <a:ext cx="2371500" cy="1827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Uploaded a payload on to the Capstone machine using msfvenom and meterpreter and the multi/handler exploit.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47" name="Google Shape;247;p28"/>
          <p:cNvGrpSpPr/>
          <p:nvPr/>
        </p:nvGrpSpPr>
        <p:grpSpPr>
          <a:xfrm>
            <a:off x="457181" y="887903"/>
            <a:ext cx="533372" cy="533480"/>
            <a:chOff x="457200" y="1378813"/>
            <a:chExt cx="695400" cy="695450"/>
          </a:xfrm>
        </p:grpSpPr>
        <p:sp>
          <p:nvSpPr>
            <p:cNvPr id="248" name="Google Shape;248;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49" name="Google Shape;249;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8"/>
          <p:cNvGrpSpPr/>
          <p:nvPr/>
        </p:nvGrpSpPr>
        <p:grpSpPr>
          <a:xfrm>
            <a:off x="3228956" y="887903"/>
            <a:ext cx="533372" cy="533480"/>
            <a:chOff x="457200" y="1378813"/>
            <a:chExt cx="695400" cy="695450"/>
          </a:xfrm>
        </p:grpSpPr>
        <p:sp>
          <p:nvSpPr>
            <p:cNvPr id="251" name="Google Shape;251;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2" name="Google Shape;252;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8"/>
          <p:cNvSpPr/>
          <p:nvPr/>
        </p:nvSpPr>
        <p:spPr>
          <a:xfrm flipH="1">
            <a:off x="3496050" y="1480575"/>
            <a:ext cx="2428500" cy="1827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txBox="1"/>
          <p:nvPr/>
        </p:nvSpPr>
        <p:spPr>
          <a:xfrm>
            <a:off x="3496050" y="1480625"/>
            <a:ext cx="2291700" cy="1827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exploit allowed for the establishment of a remote shell on the Capstone machine with root privilege and access to all file and directories.</a:t>
            </a:r>
            <a:endParaRPr sz="1200">
              <a:latin typeface="Roboto"/>
              <a:ea typeface="Roboto"/>
              <a:cs typeface="Roboto"/>
              <a:sym typeface="Roboto"/>
            </a:endParaRPr>
          </a:p>
        </p:txBody>
      </p:sp>
      <p:grpSp>
        <p:nvGrpSpPr>
          <p:cNvPr id="255" name="Google Shape;255;p28"/>
          <p:cNvGrpSpPr/>
          <p:nvPr/>
        </p:nvGrpSpPr>
        <p:grpSpPr>
          <a:xfrm>
            <a:off x="6134081" y="888653"/>
            <a:ext cx="533372" cy="533480"/>
            <a:chOff x="457200" y="1378813"/>
            <a:chExt cx="695400" cy="695450"/>
          </a:xfrm>
        </p:grpSpPr>
        <p:sp>
          <p:nvSpPr>
            <p:cNvPr id="256" name="Google Shape;256;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57" name="Google Shape;257;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8"/>
          <p:cNvSpPr/>
          <p:nvPr/>
        </p:nvSpPr>
        <p:spPr>
          <a:xfrm flipH="1">
            <a:off x="6401175" y="1481325"/>
            <a:ext cx="2428500" cy="1827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txBox="1"/>
          <p:nvPr/>
        </p:nvSpPr>
        <p:spPr>
          <a:xfrm>
            <a:off x="6401175" y="1481374"/>
            <a:ext cx="2371500" cy="1689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Example</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Screenshot of meterpreter using the multi/handler exploit to access the Capstone machine.</a:t>
            </a:r>
            <a:endParaRPr sz="1200">
              <a:latin typeface="Roboto"/>
              <a:ea typeface="Roboto"/>
              <a:cs typeface="Roboto"/>
              <a:sym typeface="Roboto"/>
            </a:endParaRPr>
          </a:p>
        </p:txBody>
      </p:sp>
      <p:pic>
        <p:nvPicPr>
          <p:cNvPr id="260" name="Google Shape;260;p28"/>
          <p:cNvPicPr preferRelativeResize="0"/>
          <p:nvPr/>
        </p:nvPicPr>
        <p:blipFill>
          <a:blip r:embed="rId3">
            <a:alphaModFix/>
          </a:blip>
          <a:stretch>
            <a:fillRect/>
          </a:stretch>
        </p:blipFill>
        <p:spPr>
          <a:xfrm>
            <a:off x="1452025" y="3393875"/>
            <a:ext cx="6728475" cy="129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66" name="Google Shape;266;p29"/>
          <p:cNvSpPr txBox="1"/>
          <p:nvPr>
            <p:ph type="title"/>
          </p:nvPr>
        </p:nvSpPr>
        <p:spPr>
          <a:xfrm>
            <a:off x="274325" y="1687275"/>
            <a:ext cx="8595300" cy="88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267" name="Google Shape;267;p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0"/>
          <p:cNvPicPr preferRelativeResize="0"/>
          <p:nvPr/>
        </p:nvPicPr>
        <p:blipFill>
          <a:blip r:embed="rId3">
            <a:alphaModFix/>
          </a:blip>
          <a:stretch>
            <a:fillRect/>
          </a:stretch>
        </p:blipFill>
        <p:spPr>
          <a:xfrm>
            <a:off x="828925" y="737975"/>
            <a:ext cx="7486149" cy="3393450"/>
          </a:xfrm>
          <a:prstGeom prst="rect">
            <a:avLst/>
          </a:prstGeom>
          <a:noFill/>
          <a:ln>
            <a:noFill/>
          </a:ln>
        </p:spPr>
      </p:pic>
      <p:sp>
        <p:nvSpPr>
          <p:cNvPr id="273" name="Google Shape;273;p3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Identifying the Port Scan</a:t>
            </a:r>
            <a:endParaRPr/>
          </a:p>
        </p:txBody>
      </p:sp>
      <p:pic>
        <p:nvPicPr>
          <p:cNvPr id="274" name="Google Shape;274;p30"/>
          <p:cNvPicPr preferRelativeResize="0"/>
          <p:nvPr/>
        </p:nvPicPr>
        <p:blipFill>
          <a:blip r:embed="rId4">
            <a:alphaModFix/>
          </a:blip>
          <a:stretch>
            <a:fillRect/>
          </a:stretch>
        </p:blipFill>
        <p:spPr>
          <a:xfrm>
            <a:off x="3761300" y="835137"/>
            <a:ext cx="424701" cy="331225"/>
          </a:xfrm>
          <a:prstGeom prst="rect">
            <a:avLst/>
          </a:prstGeom>
          <a:noFill/>
          <a:ln>
            <a:noFill/>
          </a:ln>
        </p:spPr>
      </p:pic>
      <p:sp>
        <p:nvSpPr>
          <p:cNvPr id="275" name="Google Shape;275;p30"/>
          <p:cNvSpPr txBox="1"/>
          <p:nvPr/>
        </p:nvSpPr>
        <p:spPr>
          <a:xfrm>
            <a:off x="505950" y="4131425"/>
            <a:ext cx="8132100" cy="738900"/>
          </a:xfrm>
          <a:prstGeom prst="rect">
            <a:avLst/>
          </a:prstGeom>
          <a:noFill/>
          <a:ln>
            <a:noFill/>
          </a:ln>
        </p:spPr>
        <p:txBody>
          <a:bodyPr anchorCtr="0" anchor="t" bIns="91425" lIns="91425" spcFirstLastPara="1" rIns="91425" wrap="square" tIns="91425">
            <a:sp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port scan occurred around 1800 hours on </a:t>
            </a:r>
            <a:r>
              <a:rPr lang="en" sz="1200">
                <a:solidFill>
                  <a:schemeClr val="dk1"/>
                </a:solidFill>
                <a:latin typeface="Roboto"/>
                <a:ea typeface="Roboto"/>
                <a:cs typeface="Roboto"/>
                <a:sym typeface="Roboto"/>
              </a:rPr>
              <a:t>January 29, 2021.</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Ar</a:t>
            </a:r>
            <a:r>
              <a:rPr lang="en" sz="1200">
                <a:solidFill>
                  <a:schemeClr val="dk1"/>
                </a:solidFill>
                <a:latin typeface="Roboto"/>
                <a:ea typeface="Roboto"/>
                <a:cs typeface="Roboto"/>
                <a:sym typeface="Roboto"/>
              </a:rPr>
              <a:t>ound</a:t>
            </a:r>
            <a:r>
              <a:rPr lang="en" sz="1200">
                <a:solidFill>
                  <a:schemeClr val="dk1"/>
                </a:solidFill>
                <a:latin typeface="Roboto"/>
                <a:ea typeface="Roboto"/>
                <a:cs typeface="Roboto"/>
                <a:sym typeface="Roboto"/>
              </a:rPr>
              <a:t> 14,513 packets were sent during the peak and the IP which it was sent from was 192.168.1.90</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Based off the </a:t>
            </a:r>
            <a:r>
              <a:rPr lang="en" sz="1200">
                <a:solidFill>
                  <a:schemeClr val="dk1"/>
                </a:solidFill>
                <a:latin typeface="Roboto"/>
                <a:ea typeface="Roboto"/>
                <a:cs typeface="Roboto"/>
                <a:sym typeface="Roboto"/>
              </a:rPr>
              <a:t>sudden peaks in the network traffic illustrate that this was a port scan.</a:t>
            </a:r>
            <a:endParaRPr sz="12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1"/>
          <p:cNvPicPr preferRelativeResize="0"/>
          <p:nvPr/>
        </p:nvPicPr>
        <p:blipFill rotWithShape="1">
          <a:blip r:embed="rId3">
            <a:alphaModFix/>
          </a:blip>
          <a:srcRect b="27787" l="0" r="0" t="0"/>
          <a:stretch/>
        </p:blipFill>
        <p:spPr>
          <a:xfrm>
            <a:off x="483825" y="823925"/>
            <a:ext cx="8158024" cy="2657424"/>
          </a:xfrm>
          <a:prstGeom prst="rect">
            <a:avLst/>
          </a:prstGeom>
          <a:noFill/>
          <a:ln>
            <a:noFill/>
          </a:ln>
        </p:spPr>
      </p:pic>
      <p:sp>
        <p:nvSpPr>
          <p:cNvPr id="281" name="Google Shape;281;p31"/>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282" name="Google Shape;282;p31"/>
          <p:cNvSpPr txBox="1"/>
          <p:nvPr>
            <p:ph idx="1" type="subTitle"/>
          </p:nvPr>
        </p:nvSpPr>
        <p:spPr>
          <a:xfrm>
            <a:off x="227550" y="3671975"/>
            <a:ext cx="8688900" cy="971700"/>
          </a:xfrm>
          <a:prstGeom prst="rect">
            <a:avLst/>
          </a:prstGeom>
        </p:spPr>
        <p:txBody>
          <a:bodyPr anchorCtr="0" anchor="t" bIns="0" lIns="457200" spcFirstLastPara="1" rIns="457200" wrap="square" tIns="91425">
            <a:normAutofit/>
          </a:bodyPr>
          <a:lstStyle/>
          <a:p>
            <a:pPr indent="-167640" lvl="0" marL="320040" rtl="0" algn="l">
              <a:spcBef>
                <a:spcPts val="0"/>
              </a:spcBef>
              <a:spcAft>
                <a:spcPts val="0"/>
              </a:spcAft>
              <a:buClr>
                <a:schemeClr val="dk1"/>
              </a:buClr>
              <a:buSzPts val="1200"/>
              <a:buChar char="●"/>
            </a:pPr>
            <a:r>
              <a:rPr lang="en" sz="1200">
                <a:solidFill>
                  <a:schemeClr val="dk1"/>
                </a:solidFill>
              </a:rPr>
              <a:t>The request for the hidden directory was at 1810 hours on January 29, 2021 and 10,253 requests were made.</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The file that was requested was the se</a:t>
            </a:r>
            <a:r>
              <a:rPr lang="en" sz="1200">
                <a:solidFill>
                  <a:schemeClr val="dk1"/>
                </a:solidFill>
              </a:rPr>
              <a:t>cret_folder in the company_folders directory. This file contained a hash, that could be cracked, that had the password for another user's account (Ryan</a:t>
            </a:r>
            <a:r>
              <a:rPr lang="en" sz="1200">
                <a:solidFill>
                  <a:schemeClr val="dk1"/>
                </a:solidFill>
              </a:rPr>
              <a:t>).</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2"/>
          <p:cNvPicPr preferRelativeResize="0"/>
          <p:nvPr/>
        </p:nvPicPr>
        <p:blipFill>
          <a:blip r:embed="rId3">
            <a:alphaModFix/>
          </a:blip>
          <a:stretch>
            <a:fillRect/>
          </a:stretch>
        </p:blipFill>
        <p:spPr>
          <a:xfrm>
            <a:off x="619213" y="694875"/>
            <a:ext cx="7905566" cy="3590150"/>
          </a:xfrm>
          <a:prstGeom prst="rect">
            <a:avLst/>
          </a:prstGeom>
          <a:noFill/>
          <a:ln>
            <a:noFill/>
          </a:ln>
        </p:spPr>
      </p:pic>
      <p:sp>
        <p:nvSpPr>
          <p:cNvPr id="288" name="Google Shape;288;p32"/>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289" name="Google Shape;289;p32"/>
          <p:cNvSpPr txBox="1"/>
          <p:nvPr>
            <p:ph idx="1" type="subTitle"/>
          </p:nvPr>
        </p:nvSpPr>
        <p:spPr>
          <a:xfrm>
            <a:off x="503250" y="4285025"/>
            <a:ext cx="8137500" cy="665400"/>
          </a:xfrm>
          <a:prstGeom prst="rect">
            <a:avLst/>
          </a:prstGeom>
        </p:spPr>
        <p:txBody>
          <a:bodyPr anchorCtr="0" anchor="t" bIns="0" lIns="457200" spcFirstLastPara="1" rIns="457200" wrap="square" tIns="91425">
            <a:normAutofit/>
          </a:bodyPr>
          <a:lstStyle/>
          <a:p>
            <a:pPr indent="-167640" lvl="0" marL="320040" rtl="0" algn="l">
              <a:spcBef>
                <a:spcPts val="0"/>
              </a:spcBef>
              <a:spcAft>
                <a:spcPts val="0"/>
              </a:spcAft>
              <a:buClr>
                <a:schemeClr val="dk1"/>
              </a:buClr>
              <a:buSzPts val="1200"/>
              <a:buChar char="●"/>
            </a:pPr>
            <a:r>
              <a:rPr lang="en" sz="1200">
                <a:solidFill>
                  <a:schemeClr val="dk1"/>
                </a:solidFill>
              </a:rPr>
              <a:t>During the brute force attack, 10,447 requests were made.</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Over 92% (about 9,642) of these requests were before the attacker discovered the password.</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pic>
        <p:nvPicPr>
          <p:cNvPr id="295" name="Google Shape;295;p33"/>
          <p:cNvPicPr preferRelativeResize="0"/>
          <p:nvPr/>
        </p:nvPicPr>
        <p:blipFill>
          <a:blip r:embed="rId3">
            <a:alphaModFix/>
          </a:blip>
          <a:stretch>
            <a:fillRect/>
          </a:stretch>
        </p:blipFill>
        <p:spPr>
          <a:xfrm>
            <a:off x="473050" y="932163"/>
            <a:ext cx="8197900" cy="2364775"/>
          </a:xfrm>
          <a:prstGeom prst="rect">
            <a:avLst/>
          </a:prstGeom>
          <a:noFill/>
          <a:ln>
            <a:noFill/>
          </a:ln>
        </p:spPr>
      </p:pic>
      <p:sp>
        <p:nvSpPr>
          <p:cNvPr id="296" name="Google Shape;296;p33"/>
          <p:cNvSpPr txBox="1"/>
          <p:nvPr>
            <p:ph idx="1" type="subTitle"/>
          </p:nvPr>
        </p:nvSpPr>
        <p:spPr>
          <a:xfrm>
            <a:off x="473050" y="3638350"/>
            <a:ext cx="8197800" cy="744900"/>
          </a:xfrm>
          <a:prstGeom prst="rect">
            <a:avLst/>
          </a:prstGeom>
        </p:spPr>
        <p:txBody>
          <a:bodyPr anchorCtr="0" anchor="t" bIns="0" lIns="457200" spcFirstLastPara="1" rIns="457200" wrap="square" tIns="91425">
            <a:normAutofit/>
          </a:bodyPr>
          <a:lstStyle/>
          <a:p>
            <a:pPr indent="-167640" lvl="0" marL="320040" rtl="0" algn="l">
              <a:spcBef>
                <a:spcPts val="0"/>
              </a:spcBef>
              <a:spcAft>
                <a:spcPts val="0"/>
              </a:spcAft>
              <a:buClr>
                <a:schemeClr val="dk1"/>
              </a:buClr>
              <a:buSzPts val="1200"/>
              <a:buChar char="●"/>
            </a:pPr>
            <a:r>
              <a:rPr lang="en" sz="1200">
                <a:solidFill>
                  <a:schemeClr val="dk1"/>
                </a:solidFill>
              </a:rPr>
              <a:t>Looking for the WebDAV directory, 40 requests were made to this directory.</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The files requested were propfind methods with various .php files that were used to establish a reverse shell.</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302" name="Google Shape;302;p34"/>
          <p:cNvSpPr txBox="1"/>
          <p:nvPr>
            <p:ph type="title"/>
          </p:nvPr>
        </p:nvSpPr>
        <p:spPr>
          <a:xfrm>
            <a:off x="274325" y="1631275"/>
            <a:ext cx="8595300" cy="202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303" name="Google Shape;303;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7" name="Shape 307"/>
        <p:cNvGrpSpPr/>
        <p:nvPr/>
      </p:nvGrpSpPr>
      <p:grpSpPr>
        <a:xfrm>
          <a:off x="0" y="0"/>
          <a:ext cx="0" cy="0"/>
          <a:chOff x="0" y="0"/>
          <a:chExt cx="0" cy="0"/>
        </a:xfrm>
      </p:grpSpPr>
      <p:sp>
        <p:nvSpPr>
          <p:cNvPr id="308" name="Google Shape;308;p3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000000"/>
                </a:solidFill>
              </a:rPr>
              <a:t>Mitigation: Blocking the Port Scan</a:t>
            </a:r>
            <a:endParaRPr>
              <a:solidFill>
                <a:srgbClr val="000000"/>
              </a:solidFill>
            </a:endParaRPr>
          </a:p>
        </p:txBody>
      </p:sp>
      <p:sp>
        <p:nvSpPr>
          <p:cNvPr id="309" name="Google Shape;309;p35"/>
          <p:cNvSpPr txBox="1"/>
          <p:nvPr>
            <p:ph idx="2" type="subTitle"/>
          </p:nvPr>
        </p:nvSpPr>
        <p:spPr>
          <a:xfrm>
            <a:off x="-12300" y="1602450"/>
            <a:ext cx="4298400" cy="30513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After this incident and the threat that port scans can pose, at the least, an alarm can be set to detect future port scans.</a:t>
            </a:r>
            <a:endParaRPr sz="1400"/>
          </a:p>
          <a:p>
            <a:pPr indent="0" lvl="0" marL="0" rtl="0" algn="l">
              <a:spcBef>
                <a:spcPts val="1200"/>
              </a:spcBef>
              <a:spcAft>
                <a:spcPts val="0"/>
              </a:spcAft>
              <a:buNone/>
            </a:pPr>
            <a:r>
              <a:rPr lang="en" sz="1400"/>
              <a:t>The alarm set would be to send an alert when a certain number of of request in a short window of time occurs, especially if they are from the same IP address.</a:t>
            </a:r>
            <a:endParaRPr sz="1400"/>
          </a:p>
          <a:p>
            <a:pPr indent="0" lvl="0" marL="0" rtl="0" algn="l">
              <a:spcBef>
                <a:spcPts val="1200"/>
              </a:spcBef>
              <a:spcAft>
                <a:spcPts val="1200"/>
              </a:spcAft>
              <a:buNone/>
            </a:pPr>
            <a:r>
              <a:rPr lang="en" sz="1400"/>
              <a:t>The threshold for this alert would be to trigger when there are over 3000 request in a 30 minute window.</a:t>
            </a:r>
            <a:endParaRPr sz="1400"/>
          </a:p>
        </p:txBody>
      </p:sp>
      <p:sp>
        <p:nvSpPr>
          <p:cNvPr id="310" name="Google Shape;310;p35"/>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Further steps could be taken to harden the </a:t>
            </a:r>
            <a:r>
              <a:rPr lang="en" sz="1400"/>
              <a:t>system besides sending an alarm.</a:t>
            </a:r>
            <a:endParaRPr sz="1400"/>
          </a:p>
          <a:p>
            <a:pPr indent="0" lvl="0" marL="0" rtl="0" algn="l">
              <a:spcBef>
                <a:spcPts val="1200"/>
              </a:spcBef>
              <a:spcAft>
                <a:spcPts val="0"/>
              </a:spcAft>
              <a:buNone/>
            </a:pPr>
            <a:r>
              <a:rPr lang="en" sz="1400"/>
              <a:t>These steps would include closing or blocking any unnecessary ports, installing firewalls that detect and stops scans, updating/keeping up-to-date with needed patches, and regularly run system port scans to detect open ports that might pose a threat.</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4" name="Shape 314"/>
        <p:cNvGrpSpPr/>
        <p:nvPr/>
      </p:nvGrpSpPr>
      <p:grpSpPr>
        <a:xfrm>
          <a:off x="0" y="0"/>
          <a:ext cx="0" cy="0"/>
          <a:chOff x="0" y="0"/>
          <a:chExt cx="0" cy="0"/>
        </a:xfrm>
      </p:grpSpPr>
      <p:sp>
        <p:nvSpPr>
          <p:cNvPr id="315" name="Google Shape;315;p3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000000"/>
                </a:solidFill>
              </a:rPr>
              <a:t>Mitigation: </a:t>
            </a:r>
            <a:r>
              <a:rPr lang="en">
                <a:solidFill>
                  <a:srgbClr val="000000"/>
                </a:solidFill>
              </a:rPr>
              <a:t>Finding the Request for the Hidden Directory</a:t>
            </a:r>
            <a:endParaRPr>
              <a:solidFill>
                <a:srgbClr val="000000"/>
              </a:solidFill>
            </a:endParaRPr>
          </a:p>
        </p:txBody>
      </p:sp>
      <p:sp>
        <p:nvSpPr>
          <p:cNvPr id="316" name="Google Shape;316;p36"/>
          <p:cNvSpPr txBox="1"/>
          <p:nvPr>
            <p:ph idx="2" type="subTitle"/>
          </p:nvPr>
        </p:nvSpPr>
        <p:spPr>
          <a:xfrm>
            <a:off x="-12300" y="1602450"/>
            <a:ext cx="4298400" cy="3301800"/>
          </a:xfrm>
          <a:prstGeom prst="rect">
            <a:avLst/>
          </a:prstGeom>
        </p:spPr>
        <p:txBody>
          <a:bodyPr anchorCtr="0" anchor="t" bIns="0" lIns="457200" spcFirstLastPara="1" rIns="457200" wrap="square" tIns="0">
            <a:normAutofit lnSpcReduction="10000"/>
          </a:bodyPr>
          <a:lstStyle/>
          <a:p>
            <a:pPr indent="0" lvl="0" marL="0" rtl="0" algn="l">
              <a:spcBef>
                <a:spcPts val="0"/>
              </a:spcBef>
              <a:spcAft>
                <a:spcPts val="0"/>
              </a:spcAft>
              <a:buNone/>
            </a:pPr>
            <a:r>
              <a:rPr lang="en" sz="1400"/>
              <a:t>Just like with the open port scans, alarms could be set for requests to access sensitive information, like in this case the hidden directory. </a:t>
            </a:r>
            <a:endParaRPr sz="1400"/>
          </a:p>
          <a:p>
            <a:pPr indent="0" lvl="0" marL="0" rtl="0" algn="l">
              <a:spcBef>
                <a:spcPts val="1200"/>
              </a:spcBef>
              <a:spcAft>
                <a:spcPts val="0"/>
              </a:spcAft>
              <a:buNone/>
            </a:pPr>
            <a:r>
              <a:rPr lang="en" sz="1400"/>
              <a:t>An alert could be set here too send a notice when a certain number of attempts have been placed to access the hidden directory.</a:t>
            </a:r>
            <a:endParaRPr sz="1400"/>
          </a:p>
          <a:p>
            <a:pPr indent="0" lvl="0" marL="0" rtl="0" algn="l">
              <a:spcBef>
                <a:spcPts val="1200"/>
              </a:spcBef>
              <a:spcAft>
                <a:spcPts val="0"/>
              </a:spcAft>
              <a:buNone/>
            </a:pPr>
            <a:r>
              <a:rPr lang="en" sz="1400"/>
              <a:t>Looking at the data, a threshold of 5 attempt within an hour could be placed to prevent these </a:t>
            </a:r>
            <a:r>
              <a:rPr lang="en" sz="1400"/>
              <a:t>potential</a:t>
            </a:r>
            <a:r>
              <a:rPr lang="en" sz="1400"/>
              <a:t> attacks.</a:t>
            </a:r>
            <a:endParaRPr sz="1400"/>
          </a:p>
          <a:p>
            <a:pPr indent="0" lvl="0" marL="0" rtl="0" algn="l">
              <a:spcBef>
                <a:spcPts val="1200"/>
              </a:spcBef>
              <a:spcAft>
                <a:spcPts val="1200"/>
              </a:spcAft>
              <a:buNone/>
            </a:pPr>
            <a:r>
              <a:t/>
            </a:r>
            <a:endParaRPr sz="1400"/>
          </a:p>
        </p:txBody>
      </p:sp>
      <p:sp>
        <p:nvSpPr>
          <p:cNvPr id="317" name="Google Shape;317;p36"/>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This too can be further hardened in other ways besides just setting up notifications when a threshold is reached.</a:t>
            </a:r>
            <a:endParaRPr sz="1400"/>
          </a:p>
          <a:p>
            <a:pPr indent="0" lvl="0" marL="0" rtl="0" algn="l">
              <a:spcBef>
                <a:spcPts val="1200"/>
              </a:spcBef>
              <a:spcAft>
                <a:spcPts val="0"/>
              </a:spcAft>
              <a:buNone/>
            </a:pPr>
            <a:r>
              <a:rPr lang="en" sz="1400"/>
              <a:t>This could include removing hidden directories and secret files from the web server if they are not </a:t>
            </a:r>
            <a:r>
              <a:rPr lang="en" sz="1400"/>
              <a:t>absolutely</a:t>
            </a:r>
            <a:r>
              <a:rPr lang="en" sz="1400"/>
              <a:t> </a:t>
            </a:r>
            <a:r>
              <a:rPr lang="en" sz="1400"/>
              <a:t>necessary</a:t>
            </a:r>
            <a:r>
              <a:rPr lang="en" sz="1400"/>
              <a:t>, </a:t>
            </a:r>
            <a:endParaRPr sz="1400"/>
          </a:p>
          <a:p>
            <a:pPr indent="0" lvl="0" marL="0" rtl="0" algn="l">
              <a:spcBef>
                <a:spcPts val="1200"/>
              </a:spcBef>
              <a:spcAft>
                <a:spcPts val="1200"/>
              </a:spcAft>
              <a:buNone/>
            </a:pPr>
            <a:r>
              <a:rPr lang="en" sz="1400"/>
              <a:t>Better encrypting the data that can be found in these directories and files, and also take more proactive approaches such blocking IP addresses that </a:t>
            </a:r>
            <a:r>
              <a:rPr lang="en" sz="1400"/>
              <a:t>trigger</a:t>
            </a:r>
            <a:r>
              <a:rPr lang="en" sz="1400"/>
              <a:t> the alarm to prevent future </a:t>
            </a:r>
            <a:r>
              <a:rPr lang="en" sz="1400"/>
              <a:t>incidents</a:t>
            </a:r>
            <a:r>
              <a:rPr lang="en" sz="1400"/>
              <a:t>.</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1" name="Shape 321"/>
        <p:cNvGrpSpPr/>
        <p:nvPr/>
      </p:nvGrpSpPr>
      <p:grpSpPr>
        <a:xfrm>
          <a:off x="0" y="0"/>
          <a:ext cx="0" cy="0"/>
          <a:chOff x="0" y="0"/>
          <a:chExt cx="0" cy="0"/>
        </a:xfrm>
      </p:grpSpPr>
      <p:sp>
        <p:nvSpPr>
          <p:cNvPr id="322" name="Google Shape;322;p3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000000"/>
                </a:solidFill>
              </a:rPr>
              <a:t>Mitigation: Preventing Brute Force Attacks</a:t>
            </a:r>
            <a:endParaRPr>
              <a:solidFill>
                <a:srgbClr val="000000"/>
              </a:solidFill>
            </a:endParaRPr>
          </a:p>
        </p:txBody>
      </p:sp>
      <p:sp>
        <p:nvSpPr>
          <p:cNvPr id="323" name="Google Shape;323;p37"/>
          <p:cNvSpPr txBox="1"/>
          <p:nvPr>
            <p:ph idx="2" type="subTitle"/>
          </p:nvPr>
        </p:nvSpPr>
        <p:spPr>
          <a:xfrm>
            <a:off x="-12300" y="1602450"/>
            <a:ext cx="4298400" cy="3301800"/>
          </a:xfrm>
          <a:prstGeom prst="rect">
            <a:avLst/>
          </a:prstGeom>
        </p:spPr>
        <p:txBody>
          <a:bodyPr anchorCtr="0" anchor="t" bIns="0" lIns="457200" spcFirstLastPara="1" rIns="457200" wrap="square" tIns="0">
            <a:normAutofit lnSpcReduction="20000"/>
          </a:bodyPr>
          <a:lstStyle/>
          <a:p>
            <a:pPr indent="0" lvl="0" marL="0" rtl="0" algn="l">
              <a:spcBef>
                <a:spcPts val="0"/>
              </a:spcBef>
              <a:spcAft>
                <a:spcPts val="0"/>
              </a:spcAft>
              <a:buNone/>
            </a:pPr>
            <a:r>
              <a:rPr lang="en" sz="1400"/>
              <a:t>Since Brute Force Attacks can be a more common strategy, it would be a good thing to setup alarms for these to help </a:t>
            </a:r>
            <a:r>
              <a:rPr lang="en" sz="1400"/>
              <a:t>address</a:t>
            </a:r>
            <a:r>
              <a:rPr lang="en" sz="1400"/>
              <a:t> potential attacks.</a:t>
            </a:r>
            <a:endParaRPr sz="1400"/>
          </a:p>
          <a:p>
            <a:pPr indent="0" lvl="0" marL="0" rtl="0" algn="l">
              <a:spcBef>
                <a:spcPts val="1200"/>
              </a:spcBef>
              <a:spcAft>
                <a:spcPts val="0"/>
              </a:spcAft>
              <a:buNone/>
            </a:pPr>
            <a:r>
              <a:rPr lang="en" sz="1400"/>
              <a:t>The alarm for this case could also be an alert that is triggered when invalid credentials have been entered on the web server. This type of issue is associated with the error type 401 for HTTP, and would be the trigger in the alarm.</a:t>
            </a:r>
            <a:endParaRPr sz="1400"/>
          </a:p>
          <a:p>
            <a:pPr indent="0" lvl="0" marL="0" rtl="0" algn="l">
              <a:spcBef>
                <a:spcPts val="1200"/>
              </a:spcBef>
              <a:spcAft>
                <a:spcPts val="0"/>
              </a:spcAft>
              <a:buNone/>
            </a:pPr>
            <a:r>
              <a:rPr lang="en" sz="1400"/>
              <a:t>The threshold for this would be to send out an alert for 10 errors being returned within 30 minutes.</a:t>
            </a:r>
            <a:endParaRPr sz="1400"/>
          </a:p>
          <a:p>
            <a:pPr indent="0" lvl="0" marL="0" rtl="0" algn="l">
              <a:spcBef>
                <a:spcPts val="1200"/>
              </a:spcBef>
              <a:spcAft>
                <a:spcPts val="1200"/>
              </a:spcAft>
              <a:buNone/>
            </a:pPr>
            <a:r>
              <a:t/>
            </a:r>
            <a:endParaRPr sz="1400"/>
          </a:p>
        </p:txBody>
      </p:sp>
      <p:sp>
        <p:nvSpPr>
          <p:cNvPr id="324" name="Google Shape;324;p37"/>
          <p:cNvSpPr txBox="1"/>
          <p:nvPr>
            <p:ph idx="3" type="subTitle"/>
          </p:nvPr>
        </p:nvSpPr>
        <p:spPr>
          <a:xfrm>
            <a:off x="4466800" y="1604700"/>
            <a:ext cx="4298400" cy="3301800"/>
          </a:xfrm>
          <a:prstGeom prst="rect">
            <a:avLst/>
          </a:prstGeom>
        </p:spPr>
        <p:txBody>
          <a:bodyPr anchorCtr="0" anchor="t" bIns="0" lIns="457200" spcFirstLastPara="1" rIns="457200" wrap="square" tIns="0">
            <a:normAutofit fontScale="92500" lnSpcReduction="20000"/>
          </a:bodyPr>
          <a:lstStyle/>
          <a:p>
            <a:pPr indent="0" lvl="0" marL="0" rtl="0" algn="l">
              <a:spcBef>
                <a:spcPts val="0"/>
              </a:spcBef>
              <a:spcAft>
                <a:spcPts val="0"/>
              </a:spcAft>
              <a:buNone/>
            </a:pPr>
            <a:r>
              <a:rPr lang="en" sz="1400"/>
              <a:t>There are several other methods to help deal with brute force attacks and to help mitigate them altogether.</a:t>
            </a:r>
            <a:endParaRPr sz="1400"/>
          </a:p>
          <a:p>
            <a:pPr indent="0" lvl="0" marL="0" rtl="0" algn="l">
              <a:spcBef>
                <a:spcPts val="1200"/>
              </a:spcBef>
              <a:spcAft>
                <a:spcPts val="0"/>
              </a:spcAft>
              <a:buNone/>
            </a:pPr>
            <a:r>
              <a:rPr lang="en" sz="1350"/>
              <a:t>These methods for hardening could include limiting the number of password attempts before locking out the system, requiring more complex passwords (specifically ones that would be on a common wordlists), requiring users to change passwords over a set amount of time, blocking IP </a:t>
            </a:r>
            <a:r>
              <a:rPr lang="en" sz="1350"/>
              <a:t>addresses</a:t>
            </a:r>
            <a:r>
              <a:rPr lang="en" sz="1350"/>
              <a:t> that continually have unsuccessful attempt and are not associate with a known user, and finally, block certain user agents known to be used in brute force attempts (in this case Hydra would be an example).</a:t>
            </a:r>
            <a:endParaRPr sz="1400"/>
          </a:p>
          <a:p>
            <a:pPr indent="0" lvl="0" marL="0" rtl="0" algn="l">
              <a:spcBef>
                <a:spcPts val="1200"/>
              </a:spcBef>
              <a:spcAft>
                <a:spcPts val="120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Clr>
                <a:schemeClr val="dk1"/>
              </a:buClr>
              <a:buSzPct val="45833"/>
              <a:buFont typeface="Arial"/>
              <a:buNone/>
            </a:pPr>
            <a:r>
              <a:rPr lang="en">
                <a:solidFill>
                  <a:srgbClr val="000000"/>
                </a:solidFill>
              </a:rPr>
              <a:t>Table of Contents</a:t>
            </a:r>
            <a:endParaRPr>
              <a:solidFill>
                <a:srgbClr val="000000"/>
              </a:solidFill>
            </a:endParaRPr>
          </a:p>
          <a:p>
            <a:pPr indent="0" lvl="0" marL="0" rtl="0" algn="l">
              <a:spcBef>
                <a:spcPts val="0"/>
              </a:spcBef>
              <a:spcAft>
                <a:spcPts val="0"/>
              </a:spcAft>
              <a:buNone/>
            </a:pPr>
            <a:r>
              <a:t/>
            </a:r>
            <a:endParaRPr/>
          </a:p>
        </p:txBody>
      </p:sp>
      <p:sp>
        <p:nvSpPr>
          <p:cNvPr id="139" name="Google Shape;139;p20"/>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solidFill>
                  <a:srgbClr val="000000"/>
                </a:solidFill>
              </a:rPr>
              <a:t>This document contains the following sections:</a:t>
            </a:r>
            <a:endParaRPr>
              <a:solidFill>
                <a:srgbClr val="000000"/>
              </a:solidFill>
            </a:endParaRPr>
          </a:p>
        </p:txBody>
      </p:sp>
      <p:sp>
        <p:nvSpPr>
          <p:cNvPr id="140" name="Google Shape;140;p2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141" name="Google Shape;141;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0"/>
          <p:cNvGrpSpPr/>
          <p:nvPr/>
        </p:nvGrpSpPr>
        <p:grpSpPr>
          <a:xfrm>
            <a:off x="457200" y="1378813"/>
            <a:ext cx="776889" cy="621300"/>
            <a:chOff x="457200" y="1378813"/>
            <a:chExt cx="776889" cy="621300"/>
          </a:xfrm>
        </p:grpSpPr>
        <p:sp>
          <p:nvSpPr>
            <p:cNvPr id="143" name="Google Shape;143;p20"/>
            <p:cNvSpPr/>
            <p:nvPr/>
          </p:nvSpPr>
          <p:spPr>
            <a:xfrm>
              <a:off x="457200" y="1378813"/>
              <a:ext cx="695400" cy="621300"/>
            </a:xfrm>
            <a:prstGeom prst="roundRect">
              <a:avLst>
                <a:gd fmla="val 16667" name="adj"/>
              </a:avLst>
            </a:prstGeom>
            <a:solidFill>
              <a:srgbClr val="0CAC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4" name="Google Shape;144;p20"/>
            <p:cNvSpPr/>
            <p:nvPr/>
          </p:nvSpPr>
          <p:spPr>
            <a:xfrm rot="5400000">
              <a:off x="969614" y="1607625"/>
              <a:ext cx="340325" cy="188625"/>
            </a:xfrm>
            <a:prstGeom prst="flowChartExtract">
              <a:avLst/>
            </a:prstGeom>
            <a:solidFill>
              <a:srgbClr val="0CAC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20"/>
          <p:cNvGrpSpPr/>
          <p:nvPr/>
        </p:nvGrpSpPr>
        <p:grpSpPr>
          <a:xfrm>
            <a:off x="457200" y="2228725"/>
            <a:ext cx="776889" cy="621300"/>
            <a:chOff x="457200" y="1378813"/>
            <a:chExt cx="776889" cy="621300"/>
          </a:xfrm>
        </p:grpSpPr>
        <p:sp>
          <p:nvSpPr>
            <p:cNvPr id="146" name="Google Shape;146;p2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47" name="Google Shape;147;p20"/>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0"/>
          <p:cNvGrpSpPr/>
          <p:nvPr/>
        </p:nvGrpSpPr>
        <p:grpSpPr>
          <a:xfrm>
            <a:off x="457200" y="3073850"/>
            <a:ext cx="776889" cy="621300"/>
            <a:chOff x="457200" y="1378813"/>
            <a:chExt cx="776889" cy="621300"/>
          </a:xfrm>
        </p:grpSpPr>
        <p:sp>
          <p:nvSpPr>
            <p:cNvPr id="149" name="Google Shape;149;p20"/>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50" name="Google Shape;150;p20"/>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0"/>
          <p:cNvGrpSpPr/>
          <p:nvPr/>
        </p:nvGrpSpPr>
        <p:grpSpPr>
          <a:xfrm>
            <a:off x="457200" y="3923750"/>
            <a:ext cx="776889" cy="621300"/>
            <a:chOff x="457200" y="1378813"/>
            <a:chExt cx="776889" cy="621300"/>
          </a:xfrm>
        </p:grpSpPr>
        <p:sp>
          <p:nvSpPr>
            <p:cNvPr id="152" name="Google Shape;152;p20"/>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53" name="Google Shape;153;p20"/>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980000"/>
                </a:solidFill>
                <a:latin typeface="Roboto"/>
                <a:ea typeface="Roboto"/>
                <a:cs typeface="Roboto"/>
                <a:sym typeface="Roboto"/>
              </a:rPr>
              <a:t>Red Team</a:t>
            </a:r>
            <a:r>
              <a:rPr lang="en" sz="1800">
                <a:solidFill>
                  <a:srgbClr val="980000"/>
                </a:solidFill>
                <a:latin typeface="Roboto"/>
                <a:ea typeface="Roboto"/>
                <a:cs typeface="Roboto"/>
                <a:sym typeface="Roboto"/>
              </a:rPr>
              <a:t>: Security Assessment</a:t>
            </a:r>
            <a:endParaRPr sz="1800">
              <a:solidFill>
                <a:srgbClr val="980000"/>
              </a:solidFill>
              <a:latin typeface="Roboto"/>
              <a:ea typeface="Roboto"/>
              <a:cs typeface="Roboto"/>
              <a:sym typeface="Roboto"/>
            </a:endParaRPr>
          </a:p>
        </p:txBody>
      </p:sp>
      <p:sp>
        <p:nvSpPr>
          <p:cNvPr id="158" name="Google Shape;158;p20"/>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59" name="Google Shape;159;p20"/>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Hardening</a:t>
            </a:r>
            <a:r>
              <a:rPr lang="en" sz="1800">
                <a:latin typeface="Roboto"/>
                <a:ea typeface="Roboto"/>
                <a:cs typeface="Roboto"/>
                <a:sym typeface="Roboto"/>
              </a:rPr>
              <a:t>: Proposed Alarms and Mitigation Strategies</a:t>
            </a:r>
            <a:endParaRPr sz="1800">
              <a:latin typeface="Roboto"/>
              <a:ea typeface="Roboto"/>
              <a:cs typeface="Roboto"/>
              <a:sym typeface="Roboto"/>
            </a:endParaRPr>
          </a:p>
        </p:txBody>
      </p:sp>
      <p:sp>
        <p:nvSpPr>
          <p:cNvPr id="160" name="Google Shape;160;p20"/>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CACCD"/>
                </a:solidFill>
                <a:latin typeface="Roboto"/>
                <a:ea typeface="Roboto"/>
                <a:cs typeface="Roboto"/>
                <a:sym typeface="Roboto"/>
              </a:rPr>
              <a:t>Network Topology</a:t>
            </a:r>
            <a:endParaRPr b="1" sz="1800">
              <a:solidFill>
                <a:srgbClr val="0CACCD"/>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8" name="Shape 328"/>
        <p:cNvGrpSpPr/>
        <p:nvPr/>
      </p:nvGrpSpPr>
      <p:grpSpPr>
        <a:xfrm>
          <a:off x="0" y="0"/>
          <a:ext cx="0" cy="0"/>
          <a:chOff x="0" y="0"/>
          <a:chExt cx="0" cy="0"/>
        </a:xfrm>
      </p:grpSpPr>
      <p:sp>
        <p:nvSpPr>
          <p:cNvPr id="329" name="Google Shape;329;p3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000000"/>
                </a:solidFill>
              </a:rPr>
              <a:t>Mitigation: Detecting</a:t>
            </a:r>
            <a:r>
              <a:rPr lang="en">
                <a:solidFill>
                  <a:srgbClr val="000000"/>
                </a:solidFill>
              </a:rPr>
              <a:t> the WebDAV Connection</a:t>
            </a:r>
            <a:endParaRPr>
              <a:solidFill>
                <a:srgbClr val="000000"/>
              </a:solidFill>
            </a:endParaRPr>
          </a:p>
        </p:txBody>
      </p:sp>
      <p:sp>
        <p:nvSpPr>
          <p:cNvPr id="330" name="Google Shape;330;p38"/>
          <p:cNvSpPr txBox="1"/>
          <p:nvPr>
            <p:ph idx="2" type="subTitle"/>
          </p:nvPr>
        </p:nvSpPr>
        <p:spPr>
          <a:xfrm>
            <a:off x="-12300" y="1602450"/>
            <a:ext cx="4298400" cy="3301800"/>
          </a:xfrm>
          <a:prstGeom prst="rect">
            <a:avLst/>
          </a:prstGeom>
        </p:spPr>
        <p:txBody>
          <a:bodyPr anchorCtr="0" anchor="t" bIns="0" lIns="457200" spcFirstLastPara="1" rIns="457200" wrap="square" tIns="0">
            <a:normAutofit lnSpcReduction="20000"/>
          </a:bodyPr>
          <a:lstStyle/>
          <a:p>
            <a:pPr indent="0" lvl="0" marL="0" rtl="0" algn="l">
              <a:spcBef>
                <a:spcPts val="0"/>
              </a:spcBef>
              <a:spcAft>
                <a:spcPts val="0"/>
              </a:spcAft>
              <a:buNone/>
            </a:pPr>
            <a:r>
              <a:rPr lang="en" sz="1400"/>
              <a:t>Since there were problems caused by WebDAV an alarm </a:t>
            </a:r>
            <a:r>
              <a:rPr lang="en" sz="1400"/>
              <a:t>relating</a:t>
            </a:r>
            <a:r>
              <a:rPr lang="en" sz="1400"/>
              <a:t> to this should be setup as well.</a:t>
            </a:r>
            <a:endParaRPr sz="1400"/>
          </a:p>
          <a:p>
            <a:pPr indent="0" lvl="0" marL="0" rtl="0" algn="l">
              <a:spcBef>
                <a:spcPts val="1200"/>
              </a:spcBef>
              <a:spcAft>
                <a:spcPts val="0"/>
              </a:spcAft>
              <a:buNone/>
            </a:pPr>
            <a:r>
              <a:rPr lang="en" sz="1400"/>
              <a:t>The </a:t>
            </a:r>
            <a:r>
              <a:rPr lang="en" sz="1400"/>
              <a:t>alarm</a:t>
            </a:r>
            <a:r>
              <a:rPr lang="en" sz="1400"/>
              <a:t> for this could be set up by having an alert be sent when unusual or less common HTTP methods are detected/used. This would help </a:t>
            </a:r>
            <a:r>
              <a:rPr lang="en" sz="1400"/>
              <a:t>because</a:t>
            </a:r>
            <a:r>
              <a:rPr lang="en" sz="1400"/>
              <a:t> WebDAV adds other HTTP methods such as propfind which was used to help detect this connection.</a:t>
            </a:r>
            <a:endParaRPr sz="1400"/>
          </a:p>
          <a:p>
            <a:pPr indent="0" lvl="0" marL="0" rtl="0" algn="l">
              <a:spcBef>
                <a:spcPts val="1200"/>
              </a:spcBef>
              <a:spcAft>
                <a:spcPts val="1200"/>
              </a:spcAft>
              <a:buNone/>
            </a:pPr>
            <a:r>
              <a:rPr lang="en" sz="1400"/>
              <a:t>The threshold set for this would include making a list of the commonly used HTTP methods and any ones not on that list an alert would be sent out when one appears.</a:t>
            </a:r>
            <a:endParaRPr sz="1400"/>
          </a:p>
        </p:txBody>
      </p:sp>
      <p:sp>
        <p:nvSpPr>
          <p:cNvPr id="331" name="Google Shape;331;p38"/>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Clr>
                <a:schemeClr val="dk1"/>
              </a:buClr>
              <a:buSzPts val="1100"/>
              <a:buFont typeface="Arial"/>
              <a:buNone/>
            </a:pPr>
            <a:r>
              <a:rPr lang="en" sz="1400"/>
              <a:t>Other  setting up alarms for less common HTTP methods, there are a couple of other ways to harden against WebDAV.</a:t>
            </a:r>
            <a:endParaRPr sz="1400"/>
          </a:p>
          <a:p>
            <a:pPr indent="0" lvl="0" marL="0" rtl="0" algn="l">
              <a:spcBef>
                <a:spcPts val="1200"/>
              </a:spcBef>
              <a:spcAft>
                <a:spcPts val="0"/>
              </a:spcAft>
              <a:buClr>
                <a:schemeClr val="dk1"/>
              </a:buClr>
              <a:buSzPts val="1100"/>
              <a:buFont typeface="Arial"/>
              <a:buNone/>
            </a:pPr>
            <a:r>
              <a:rPr lang="en" sz="1400"/>
              <a:t>One of these would include setting up firewalls to detect and block these methods or machines using these methods. </a:t>
            </a:r>
            <a:endParaRPr sz="1400"/>
          </a:p>
          <a:p>
            <a:pPr indent="0" lvl="0" marL="0" rtl="0" algn="l">
              <a:spcBef>
                <a:spcPts val="1200"/>
              </a:spcBef>
              <a:spcAft>
                <a:spcPts val="1200"/>
              </a:spcAft>
              <a:buClr>
                <a:schemeClr val="dk1"/>
              </a:buClr>
              <a:buSzPts val="1100"/>
              <a:buFont typeface="Arial"/>
              <a:buNone/>
            </a:pPr>
            <a:r>
              <a:rPr lang="en" sz="1400"/>
              <a:t>Another way would include generating a whitelist of trusted IPs that need to use any of these methods or even prevent the access to the WebDAV folder to just these IP’s with clearance.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5" name="Shape 335"/>
        <p:cNvGrpSpPr/>
        <p:nvPr/>
      </p:nvGrpSpPr>
      <p:grpSpPr>
        <a:xfrm>
          <a:off x="0" y="0"/>
          <a:ext cx="0" cy="0"/>
          <a:chOff x="0" y="0"/>
          <a:chExt cx="0" cy="0"/>
        </a:xfrm>
      </p:grpSpPr>
      <p:sp>
        <p:nvSpPr>
          <p:cNvPr id="336" name="Google Shape;336;p39"/>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000000"/>
                </a:solidFill>
              </a:rPr>
              <a:t>Mitigation: Identifying Reverse Shell Uploads</a:t>
            </a:r>
            <a:endParaRPr>
              <a:solidFill>
                <a:srgbClr val="000000"/>
              </a:solidFill>
            </a:endParaRPr>
          </a:p>
        </p:txBody>
      </p:sp>
      <p:sp>
        <p:nvSpPr>
          <p:cNvPr id="337" name="Google Shape;337;p39"/>
          <p:cNvSpPr txBox="1"/>
          <p:nvPr>
            <p:ph idx="2" type="subTitle"/>
          </p:nvPr>
        </p:nvSpPr>
        <p:spPr>
          <a:xfrm>
            <a:off x="-12300" y="1602450"/>
            <a:ext cx="4298400" cy="3301800"/>
          </a:xfrm>
          <a:prstGeom prst="rect">
            <a:avLst/>
          </a:prstGeom>
        </p:spPr>
        <p:txBody>
          <a:bodyPr anchorCtr="0" anchor="t" bIns="0" lIns="457200" spcFirstLastPara="1" rIns="457200" wrap="square" tIns="0">
            <a:normAutofit lnSpcReduction="20000"/>
          </a:bodyPr>
          <a:lstStyle/>
          <a:p>
            <a:pPr indent="0" lvl="0" marL="0" rtl="0" algn="l">
              <a:spcBef>
                <a:spcPts val="0"/>
              </a:spcBef>
              <a:spcAft>
                <a:spcPts val="0"/>
              </a:spcAft>
              <a:buNone/>
            </a:pPr>
            <a:r>
              <a:rPr lang="en" sz="1400"/>
              <a:t>In the case of identifying reverse shell uploads, two </a:t>
            </a:r>
            <a:r>
              <a:rPr lang="en" sz="1400"/>
              <a:t>possible</a:t>
            </a:r>
            <a:r>
              <a:rPr lang="en" sz="1400"/>
              <a:t> alarms could be set.</a:t>
            </a:r>
            <a:endParaRPr sz="1400"/>
          </a:p>
          <a:p>
            <a:pPr indent="0" lvl="0" marL="0" rtl="0" algn="l">
              <a:spcBef>
                <a:spcPts val="1200"/>
              </a:spcBef>
              <a:spcAft>
                <a:spcPts val="0"/>
              </a:spcAft>
              <a:buNone/>
            </a:pPr>
            <a:r>
              <a:rPr lang="en" sz="1400"/>
              <a:t>One of these could be an alert that is sent when a other ports are used that are typically not intended to be used or common ports that are used with reverse shells, such as port 4444.</a:t>
            </a:r>
            <a:endParaRPr sz="1400"/>
          </a:p>
          <a:p>
            <a:pPr indent="0" lvl="0" marL="0" rtl="0" algn="l">
              <a:spcBef>
                <a:spcPts val="1200"/>
              </a:spcBef>
              <a:spcAft>
                <a:spcPts val="0"/>
              </a:spcAft>
              <a:buNone/>
            </a:pPr>
            <a:r>
              <a:rPr lang="en" sz="1400"/>
              <a:t>Another alarm that could be used is having an alert be sent out when files have been upload to the server. This can be done if files are not needed to be uploaded there or if permission to do so </a:t>
            </a:r>
            <a:r>
              <a:rPr lang="en" sz="1400"/>
              <a:t>hasn't</a:t>
            </a:r>
            <a:r>
              <a:rPr lang="en" sz="1400"/>
              <a:t> been granted.</a:t>
            </a:r>
            <a:endParaRPr sz="1400"/>
          </a:p>
          <a:p>
            <a:pPr indent="0" lvl="0" marL="0" rtl="0" algn="l">
              <a:spcBef>
                <a:spcPts val="1200"/>
              </a:spcBef>
              <a:spcAft>
                <a:spcPts val="1200"/>
              </a:spcAft>
              <a:buNone/>
            </a:pPr>
            <a:r>
              <a:t/>
            </a:r>
            <a:endParaRPr sz="1400"/>
          </a:p>
        </p:txBody>
      </p:sp>
      <p:sp>
        <p:nvSpPr>
          <p:cNvPr id="338" name="Google Shape;338;p39"/>
          <p:cNvSpPr txBox="1"/>
          <p:nvPr>
            <p:ph idx="3" type="subTitle"/>
          </p:nvPr>
        </p:nvSpPr>
        <p:spPr>
          <a:xfrm>
            <a:off x="4466800" y="1604700"/>
            <a:ext cx="4298400" cy="3301800"/>
          </a:xfrm>
          <a:prstGeom prst="rect">
            <a:avLst/>
          </a:prstGeom>
        </p:spPr>
        <p:txBody>
          <a:bodyPr anchorCtr="0" anchor="t" bIns="0" lIns="457200" spcFirstLastPara="1" rIns="457200" wrap="square" tIns="0">
            <a:normAutofit lnSpcReduction="10000"/>
          </a:bodyPr>
          <a:lstStyle/>
          <a:p>
            <a:pPr indent="0" lvl="0" marL="0" rtl="0" algn="l">
              <a:spcBef>
                <a:spcPts val="0"/>
              </a:spcBef>
              <a:spcAft>
                <a:spcPts val="0"/>
              </a:spcAft>
              <a:buClr>
                <a:schemeClr val="dk1"/>
              </a:buClr>
              <a:buSzPts val="1100"/>
              <a:buFont typeface="Arial"/>
              <a:buNone/>
            </a:pPr>
            <a:r>
              <a:rPr lang="en" sz="1400"/>
              <a:t>Just</a:t>
            </a:r>
            <a:r>
              <a:rPr lang="en" sz="1400"/>
              <a:t> like with the previous things mentioned, further hardening can be done here as well. </a:t>
            </a:r>
            <a:endParaRPr sz="1400"/>
          </a:p>
          <a:p>
            <a:pPr indent="0" lvl="0" marL="0" rtl="0" algn="l">
              <a:spcBef>
                <a:spcPts val="1200"/>
              </a:spcBef>
              <a:spcAft>
                <a:spcPts val="0"/>
              </a:spcAft>
              <a:buClr>
                <a:schemeClr val="dk1"/>
              </a:buClr>
              <a:buSzPts val="1100"/>
              <a:buFont typeface="Arial"/>
              <a:buNone/>
            </a:pPr>
            <a:r>
              <a:rPr lang="en" sz="1400"/>
              <a:t>This could include doing port scans for other ones that are not intended to be open, by generating a whitelist with </a:t>
            </a:r>
            <a:r>
              <a:rPr lang="en" sz="1400"/>
              <a:t>clearance</a:t>
            </a:r>
            <a:r>
              <a:rPr lang="en" sz="1400"/>
              <a:t> to only a select few that can upload files onto the web server, and setup restrictions to block </a:t>
            </a:r>
            <a:r>
              <a:rPr lang="en" sz="1400">
                <a:solidFill>
                  <a:srgbClr val="000000"/>
                </a:solidFill>
              </a:rPr>
              <a:t>file uploads to this server over web interface</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CACCD"/>
                </a:solidFill>
              </a:rPr>
              <a:t>Network Topology </a:t>
            </a:r>
            <a:endParaRPr>
              <a:solidFill>
                <a:srgbClr val="0CACCD"/>
              </a:solidFill>
            </a:endParaRPr>
          </a:p>
        </p:txBody>
      </p:sp>
      <p:sp>
        <p:nvSpPr>
          <p:cNvPr id="166" name="Google Shape;166;p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67" name="Google Shape;167;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idx="3" type="subTitle"/>
          </p:nvPr>
        </p:nvSpPr>
        <p:spPr>
          <a:xfrm>
            <a:off x="7056300" y="910475"/>
            <a:ext cx="1814100" cy="3784800"/>
          </a:xfrm>
          <a:prstGeom prst="rect">
            <a:avLst/>
          </a:prstGeom>
          <a:gradFill>
            <a:gsLst>
              <a:gs pos="0">
                <a:schemeClr val="lt1"/>
              </a:gs>
              <a:gs pos="100000">
                <a:srgbClr val="0CACCD"/>
              </a:gs>
            </a:gsLst>
            <a:path path="circle">
              <a:fillToRect b="50%" l="50%" r="50%" t="50%"/>
            </a:path>
            <a:tileRect/>
          </a:gradFill>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latin typeface="Roboto Black"/>
                <a:ea typeface="Roboto Black"/>
                <a:cs typeface="Roboto Black"/>
                <a:sym typeface="Roboto Black"/>
              </a:rPr>
              <a:t>Network</a:t>
            </a:r>
            <a:endParaRPr b="1"/>
          </a:p>
          <a:p>
            <a:pPr indent="0" lvl="0" marL="0" rtl="0" algn="l">
              <a:lnSpc>
                <a:spcPct val="100000"/>
              </a:lnSpc>
              <a:spcBef>
                <a:spcPts val="0"/>
              </a:spcBef>
              <a:spcAft>
                <a:spcPts val="0"/>
              </a:spcAft>
              <a:buClr>
                <a:schemeClr val="dk1"/>
              </a:buClr>
              <a:buSzPts val="1100"/>
              <a:buFont typeface="Arial"/>
              <a:buNone/>
            </a:pPr>
            <a:r>
              <a:rPr lang="en"/>
              <a:t>Address </a:t>
            </a:r>
            <a:r>
              <a:rPr lang="en"/>
              <a:t>Range: 192.168.1.0/24</a:t>
            </a:r>
            <a:endParaRPr/>
          </a:p>
          <a:p>
            <a:pPr indent="0" lvl="0" marL="0" rtl="0" algn="l">
              <a:lnSpc>
                <a:spcPct val="100000"/>
              </a:lnSpc>
              <a:spcBef>
                <a:spcPts val="0"/>
              </a:spcBef>
              <a:spcAft>
                <a:spcPts val="0"/>
              </a:spcAft>
              <a:buClr>
                <a:schemeClr val="dk1"/>
              </a:buClr>
              <a:buSzPts val="1100"/>
              <a:buFont typeface="Arial"/>
              <a:buNone/>
            </a:pPr>
            <a:r>
              <a:rPr lang="en"/>
              <a:t>Netmask: 255.255.240.0</a:t>
            </a:r>
            <a:endParaRPr/>
          </a:p>
          <a:p>
            <a:pPr indent="0" lvl="0" marL="0" rtl="0" algn="l">
              <a:lnSpc>
                <a:spcPct val="100000"/>
              </a:lnSpc>
              <a:spcBef>
                <a:spcPts val="0"/>
              </a:spcBef>
              <a:spcAft>
                <a:spcPts val="0"/>
              </a:spcAft>
              <a:buClr>
                <a:schemeClr val="dk1"/>
              </a:buClr>
              <a:buSzPts val="1100"/>
              <a:buFont typeface="Arial"/>
              <a:buNone/>
            </a:pPr>
            <a:r>
              <a:rPr lang="en"/>
              <a:t>Gateway: 10.0.0.1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latin typeface="Roboto Black"/>
                <a:ea typeface="Roboto Black"/>
                <a:cs typeface="Roboto Black"/>
                <a:sym typeface="Roboto Black"/>
              </a:rPr>
              <a:t>Machines</a:t>
            </a:r>
            <a:endParaRPr>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
              <a:t>IPv4: 192.168.1.1</a:t>
            </a:r>
            <a:endParaRPr/>
          </a:p>
          <a:p>
            <a:pPr indent="0" lvl="0" marL="0" rtl="0" algn="l">
              <a:lnSpc>
                <a:spcPct val="100000"/>
              </a:lnSpc>
              <a:spcBef>
                <a:spcPts val="0"/>
              </a:spcBef>
              <a:spcAft>
                <a:spcPts val="0"/>
              </a:spcAft>
              <a:buClr>
                <a:schemeClr val="dk1"/>
              </a:buClr>
              <a:buSzPts val="1100"/>
              <a:buFont typeface="Arial"/>
              <a:buNone/>
            </a:pPr>
            <a:r>
              <a:rPr lang="en"/>
              <a:t>OS: Windows 10</a:t>
            </a:r>
            <a:endParaRPr/>
          </a:p>
          <a:p>
            <a:pPr indent="0" lvl="0" marL="0" rtl="0" algn="l">
              <a:lnSpc>
                <a:spcPct val="100000"/>
              </a:lnSpc>
              <a:spcBef>
                <a:spcPts val="0"/>
              </a:spcBef>
              <a:spcAft>
                <a:spcPts val="0"/>
              </a:spcAft>
              <a:buClr>
                <a:schemeClr val="dk1"/>
              </a:buClr>
              <a:buSzPts val="1100"/>
              <a:buFont typeface="Arial"/>
              <a:buNone/>
            </a:pPr>
            <a:r>
              <a:rPr lang="en"/>
              <a:t>Hostname: Hyper-V</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192.168.1.90</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Kali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192.168.1.105</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Capstone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192.168.1.100</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ELK Server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173" name="Google Shape;173;p22"/>
          <p:cNvSpPr txBox="1"/>
          <p:nvPr>
            <p:ph type="title"/>
          </p:nvPr>
        </p:nvSpPr>
        <p:spPr>
          <a:xfrm>
            <a:off x="-12425" y="0"/>
            <a:ext cx="6699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0CACCD"/>
                </a:solidFill>
              </a:rPr>
              <a:t>Network Topology</a:t>
            </a:r>
            <a:endParaRPr>
              <a:solidFill>
                <a:srgbClr val="0CACCD"/>
              </a:solidFill>
            </a:endParaRPr>
          </a:p>
        </p:txBody>
      </p:sp>
      <p:sp>
        <p:nvSpPr>
          <p:cNvPr id="174" name="Google Shape;174;p22"/>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175" name="Google Shape;175;p22"/>
          <p:cNvPicPr preferRelativeResize="0"/>
          <p:nvPr/>
        </p:nvPicPr>
        <p:blipFill>
          <a:blip r:embed="rId3">
            <a:alphaModFix/>
          </a:blip>
          <a:stretch>
            <a:fillRect/>
          </a:stretch>
        </p:blipFill>
        <p:spPr>
          <a:xfrm>
            <a:off x="86747" y="1379313"/>
            <a:ext cx="6699600" cy="29599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81" name="Google Shape;181;p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2" name="Google Shape;182;p23"/>
          <p:cNvSpPr txBox="1"/>
          <p:nvPr>
            <p:ph type="title"/>
          </p:nvPr>
        </p:nvSpPr>
        <p:spPr>
          <a:xfrm>
            <a:off x="274325" y="1851100"/>
            <a:ext cx="8595300" cy="102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a:t>Red Team</a:t>
            </a:r>
            <a:endParaRPr b="1"/>
          </a:p>
          <a:p>
            <a:pPr indent="0" lvl="0" marL="0" rtl="0" algn="ctr">
              <a:spcBef>
                <a:spcPts val="0"/>
              </a:spcBef>
              <a:spcAft>
                <a:spcPts val="0"/>
              </a:spcAft>
              <a:buClr>
                <a:schemeClr val="dk1"/>
              </a:buClr>
              <a:buSzPct val="30555"/>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83" name="Google Shape;183;p2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187" name="Shape 187"/>
        <p:cNvGrpSpPr/>
        <p:nvPr/>
      </p:nvGrpSpPr>
      <p:grpSpPr>
        <a:xfrm>
          <a:off x="0" y="0"/>
          <a:ext cx="0" cy="0"/>
          <a:chOff x="0" y="0"/>
          <a:chExt cx="0" cy="0"/>
        </a:xfrm>
      </p:grpSpPr>
      <p:sp>
        <p:nvSpPr>
          <p:cNvPr id="188" name="Google Shape;188;p2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980000"/>
                </a:solidFill>
              </a:rPr>
              <a:t>Recon: Describing the Target</a:t>
            </a:r>
            <a:endParaRPr>
              <a:solidFill>
                <a:srgbClr val="980000"/>
              </a:solidFill>
            </a:endParaRPr>
          </a:p>
        </p:txBody>
      </p:sp>
      <p:sp>
        <p:nvSpPr>
          <p:cNvPr id="189" name="Google Shape;189;p24"/>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10000"/>
          </a:bodyPr>
          <a:lstStyle/>
          <a:p>
            <a:pPr indent="0" lvl="0" marL="0" marR="0" rtl="0" algn="l">
              <a:lnSpc>
                <a:spcPct val="100000"/>
              </a:lnSpc>
              <a:spcBef>
                <a:spcPts val="0"/>
              </a:spcBef>
              <a:spcAft>
                <a:spcPts val="0"/>
              </a:spcAft>
              <a:buNone/>
            </a:pPr>
            <a:r>
              <a:rPr lang="en">
                <a:solidFill>
                  <a:schemeClr val="lt1"/>
                </a:solidFill>
                <a:latin typeface="Roboto Medium"/>
                <a:ea typeface="Roboto Medium"/>
                <a:cs typeface="Roboto Medium"/>
                <a:sym typeface="Roboto Medium"/>
              </a:rPr>
              <a:t>Nmap </a:t>
            </a:r>
            <a:r>
              <a:rPr lang="en">
                <a:solidFill>
                  <a:schemeClr val="lt1"/>
                </a:solidFill>
                <a:latin typeface="Roboto Medium"/>
                <a:ea typeface="Roboto Medium"/>
                <a:cs typeface="Roboto Medium"/>
                <a:sym typeface="Roboto Medium"/>
              </a:rPr>
              <a:t>identified</a:t>
            </a:r>
            <a:r>
              <a:rPr lang="en">
                <a:solidFill>
                  <a:schemeClr val="lt1"/>
                </a:solidFill>
                <a:latin typeface="Roboto Medium"/>
                <a:ea typeface="Roboto Medium"/>
                <a:cs typeface="Roboto Medium"/>
                <a:sym typeface="Roboto Medium"/>
              </a:rPr>
              <a:t> the following hosts on the network:</a:t>
            </a:r>
            <a:endParaRPr>
              <a:solidFill>
                <a:schemeClr val="lt1"/>
              </a:solidFill>
              <a:latin typeface="Roboto Medium"/>
              <a:ea typeface="Roboto Medium"/>
              <a:cs typeface="Roboto Medium"/>
              <a:sym typeface="Roboto Medium"/>
            </a:endParaRPr>
          </a:p>
        </p:txBody>
      </p:sp>
      <p:graphicFrame>
        <p:nvGraphicFramePr>
          <p:cNvPr id="190" name="Google Shape;190;p24"/>
          <p:cNvGraphicFramePr/>
          <p:nvPr/>
        </p:nvGraphicFramePr>
        <p:xfrm>
          <a:off x="419800" y="1198750"/>
          <a:ext cx="3000000" cy="3000000"/>
        </p:xfrm>
        <a:graphic>
          <a:graphicData uri="http://schemas.openxmlformats.org/drawingml/2006/table">
            <a:tbl>
              <a:tblPr>
                <a:noFill/>
                <a:tableStyleId>{280BD630-B0FD-4F1E-9CFF-7CD76C455D4B}</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Azure Hyper-V Machine</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Host machine connecting all three virtual machines</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Kali</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Attacking machine used for the red team </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Capstone</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Target machine that represents a vulnerable server</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ELK</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Monitoring machine for Capstone and used by the blue team to monitor with Kibana</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194" name="Shape 194"/>
        <p:cNvGrpSpPr/>
        <p:nvPr/>
      </p:nvGrpSpPr>
      <p:grpSpPr>
        <a:xfrm>
          <a:off x="0" y="0"/>
          <a:ext cx="0" cy="0"/>
          <a:chOff x="0" y="0"/>
          <a:chExt cx="0" cy="0"/>
        </a:xfrm>
      </p:grpSpPr>
      <p:sp>
        <p:nvSpPr>
          <p:cNvPr id="195" name="Google Shape;195;p2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980000"/>
                </a:solidFill>
              </a:rPr>
              <a:t>Vulnerability </a:t>
            </a:r>
            <a:r>
              <a:rPr lang="en">
                <a:solidFill>
                  <a:srgbClr val="980000"/>
                </a:solidFill>
              </a:rPr>
              <a:t>Assessment</a:t>
            </a:r>
            <a:endParaRPr>
              <a:solidFill>
                <a:srgbClr val="980000"/>
              </a:solidFill>
            </a:endParaRPr>
          </a:p>
        </p:txBody>
      </p:sp>
      <p:sp>
        <p:nvSpPr>
          <p:cNvPr id="196" name="Google Shape;196;p25"/>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97" name="Google Shape;197;p25"/>
          <p:cNvGraphicFramePr/>
          <p:nvPr/>
        </p:nvGraphicFramePr>
        <p:xfrm>
          <a:off x="467150" y="1125700"/>
          <a:ext cx="3000000" cy="3000000"/>
        </p:xfrm>
        <a:graphic>
          <a:graphicData uri="http://schemas.openxmlformats.org/drawingml/2006/table">
            <a:tbl>
              <a:tblPr>
                <a:noFill/>
                <a:tableStyleId>{280BD630-B0FD-4F1E-9CFF-7CD76C455D4B}</a:tableStyleId>
              </a:tblPr>
              <a:tblGrid>
                <a:gridCol w="2317125"/>
                <a:gridCol w="3257875"/>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Open Port 80</a:t>
                      </a:r>
                      <a:endParaRPr sz="1200">
                        <a:solidFill>
                          <a:schemeClr val="lt1"/>
                        </a:solidFill>
                        <a:latin typeface="Roboto"/>
                        <a:ea typeface="Roboto"/>
                        <a:cs typeface="Roboto"/>
                        <a:sym typeface="Roboto"/>
                      </a:endParaRPr>
                    </a:p>
                    <a:p>
                      <a:pPr indent="0" lvl="0" marL="0" rtl="0" algn="l">
                        <a:spcBef>
                          <a:spcPts val="0"/>
                        </a:spcBef>
                        <a:spcAft>
                          <a:spcPts val="0"/>
                        </a:spcAft>
                        <a:buNone/>
                      </a:pPr>
                      <a:r>
                        <a:rPr lang="en" sz="1200">
                          <a:solidFill>
                            <a:schemeClr val="lt1"/>
                          </a:solidFill>
                          <a:latin typeface="Roboto"/>
                          <a:ea typeface="Roboto"/>
                          <a:cs typeface="Roboto"/>
                          <a:sym typeface="Roboto"/>
                        </a:rPr>
                        <a:t>CVE-2019-6579 </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Open port 80 or 443 </a:t>
                      </a:r>
                      <a:r>
                        <a:rPr lang="en" sz="1200">
                          <a:latin typeface="Roboto"/>
                          <a:ea typeface="Roboto"/>
                          <a:cs typeface="Roboto"/>
                          <a:sym typeface="Roboto"/>
                        </a:rPr>
                        <a:t>where</a:t>
                      </a:r>
                      <a:r>
                        <a:rPr lang="en" sz="1200">
                          <a:latin typeface="Roboto"/>
                          <a:ea typeface="Roboto"/>
                          <a:cs typeface="Roboto"/>
                          <a:sym typeface="Roboto"/>
                        </a:rPr>
                        <a:t> an attacker can execute administrative commands.</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Allows the </a:t>
                      </a:r>
                      <a:r>
                        <a:rPr lang="en" sz="1200">
                          <a:solidFill>
                            <a:schemeClr val="lt1"/>
                          </a:solidFill>
                          <a:latin typeface="Roboto"/>
                          <a:ea typeface="Roboto"/>
                          <a:cs typeface="Roboto"/>
                          <a:sym typeface="Roboto"/>
                        </a:rPr>
                        <a:t>attacker</a:t>
                      </a:r>
                      <a:r>
                        <a:rPr lang="en" sz="1200">
                          <a:solidFill>
                            <a:schemeClr val="lt1"/>
                          </a:solidFill>
                          <a:latin typeface="Roboto"/>
                          <a:ea typeface="Roboto"/>
                          <a:cs typeface="Roboto"/>
                          <a:sym typeface="Roboto"/>
                        </a:rPr>
                        <a:t> to access and read sensitive/secret files and folders.</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Weak Password/</a:t>
                      </a:r>
                      <a:r>
                        <a:rPr lang="en" sz="1200">
                          <a:solidFill>
                            <a:schemeClr val="lt1"/>
                          </a:solidFill>
                          <a:latin typeface="Roboto"/>
                          <a:ea typeface="Roboto"/>
                          <a:cs typeface="Roboto"/>
                          <a:sym typeface="Roboto"/>
                        </a:rPr>
                        <a:t>Brute Force</a:t>
                      </a:r>
                      <a:endParaRPr sz="1200">
                        <a:solidFill>
                          <a:schemeClr val="lt1"/>
                        </a:solidFill>
                        <a:latin typeface="Roboto"/>
                        <a:ea typeface="Roboto"/>
                        <a:cs typeface="Roboto"/>
                        <a:sym typeface="Roboto"/>
                      </a:endParaRPr>
                    </a:p>
                    <a:p>
                      <a:pPr indent="0" lvl="0" marL="0" rtl="0" algn="l">
                        <a:spcBef>
                          <a:spcPts val="0"/>
                        </a:spcBef>
                        <a:spcAft>
                          <a:spcPts val="0"/>
                        </a:spcAft>
                        <a:buNone/>
                      </a:pPr>
                      <a:r>
                        <a:rPr lang="en" sz="1200">
                          <a:solidFill>
                            <a:schemeClr val="lt1"/>
                          </a:solidFill>
                          <a:latin typeface="Roboto"/>
                          <a:ea typeface="Roboto"/>
                          <a:cs typeface="Roboto"/>
                          <a:sym typeface="Roboto"/>
                        </a:rPr>
                        <a:t>CVE-2019-3746</a:t>
                      </a:r>
                      <a:r>
                        <a:rPr lang="en"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Attacker</a:t>
                      </a:r>
                      <a:r>
                        <a:rPr lang="en" sz="1200">
                          <a:latin typeface="Roboto"/>
                          <a:ea typeface="Roboto"/>
                          <a:cs typeface="Roboto"/>
                          <a:sym typeface="Roboto"/>
                        </a:rPr>
                        <a:t> can use multiple username &amp; </a:t>
                      </a:r>
                      <a:r>
                        <a:rPr lang="en" sz="1200">
                          <a:latin typeface="Roboto"/>
                          <a:ea typeface="Roboto"/>
                          <a:cs typeface="Roboto"/>
                          <a:sym typeface="Roboto"/>
                        </a:rPr>
                        <a:t>password</a:t>
                      </a:r>
                      <a:r>
                        <a:rPr lang="en" sz="1200">
                          <a:latin typeface="Roboto"/>
                          <a:ea typeface="Roboto"/>
                          <a:cs typeface="Roboto"/>
                          <a:sym typeface="Roboto"/>
                        </a:rPr>
                        <a:t> combination attempts usually from a wordlist with weak/common </a:t>
                      </a:r>
                      <a:r>
                        <a:rPr lang="en" sz="1200">
                          <a:latin typeface="Roboto"/>
                          <a:ea typeface="Roboto"/>
                          <a:cs typeface="Roboto"/>
                          <a:sym typeface="Roboto"/>
                        </a:rPr>
                        <a:t>usernames &amp; passwords.</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Allows easy access to system due to simple passwords using wordlist with programs like Hydra or John the Ripper.</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Hashed Password</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Commonly used </a:t>
                      </a:r>
                      <a:r>
                        <a:rPr lang="en" sz="1200">
                          <a:latin typeface="Roboto"/>
                          <a:ea typeface="Roboto"/>
                          <a:cs typeface="Roboto"/>
                          <a:sym typeface="Roboto"/>
                        </a:rPr>
                        <a:t>hashes</a:t>
                      </a:r>
                      <a:r>
                        <a:rPr lang="en" sz="1200">
                          <a:latin typeface="Roboto"/>
                          <a:ea typeface="Roboto"/>
                          <a:cs typeface="Roboto"/>
                          <a:sym typeface="Roboto"/>
                        </a:rPr>
                        <a:t> or non-encrypted (salt) hashes can be looked up with cracking tools or even just Googled.</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Allows the attacker an easy work around to get the </a:t>
                      </a:r>
                      <a:r>
                        <a:rPr lang="en" sz="1200">
                          <a:solidFill>
                            <a:schemeClr val="lt1"/>
                          </a:solidFill>
                          <a:latin typeface="Roboto"/>
                          <a:ea typeface="Roboto"/>
                          <a:cs typeface="Roboto"/>
                          <a:sym typeface="Roboto"/>
                        </a:rPr>
                        <a:t>password</a:t>
                      </a:r>
                      <a:r>
                        <a:rPr lang="en" sz="1200">
                          <a:solidFill>
                            <a:schemeClr val="lt1"/>
                          </a:solidFill>
                          <a:latin typeface="Roboto"/>
                          <a:ea typeface="Roboto"/>
                          <a:cs typeface="Roboto"/>
                          <a:sym typeface="Roboto"/>
                        </a:rPr>
                        <a:t> and then access to the system files.</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WebDav Exploit</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Extensions on HTTP that can be used to work directly with the server and open access to shells.</a:t>
                      </a:r>
                      <a:endParaRPr sz="1200">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Allows attackers to potentially modify website content remotely and allow greater access for the attacker.</a:t>
                      </a:r>
                      <a:endParaRPr sz="1200">
                        <a:solidFill>
                          <a:schemeClr val="lt1"/>
                        </a:solidFill>
                        <a:latin typeface="Roboto"/>
                        <a:ea typeface="Roboto"/>
                        <a:cs typeface="Roboto"/>
                        <a:sym typeface="Roboto"/>
                      </a:endParaRPr>
                    </a:p>
                  </a:txBody>
                  <a:tcPr marT="91425" marB="91425" marR="182875" marL="18287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01" name="Shape 201"/>
        <p:cNvGrpSpPr/>
        <p:nvPr/>
      </p:nvGrpSpPr>
      <p:grpSpPr>
        <a:xfrm>
          <a:off x="0" y="0"/>
          <a:ext cx="0" cy="0"/>
          <a:chOff x="0" y="0"/>
          <a:chExt cx="0" cy="0"/>
        </a:xfrm>
      </p:grpSpPr>
      <p:sp>
        <p:nvSpPr>
          <p:cNvPr id="202" name="Google Shape;202;p2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980000"/>
                </a:solidFill>
              </a:rPr>
              <a:t>Exploitation: Open Port 80 Vulnerability </a:t>
            </a:r>
            <a:endParaRPr>
              <a:solidFill>
                <a:srgbClr val="980000"/>
              </a:solidFill>
            </a:endParaRPr>
          </a:p>
        </p:txBody>
      </p:sp>
      <p:sp>
        <p:nvSpPr>
          <p:cNvPr id="203" name="Google Shape;203;p26"/>
          <p:cNvSpPr/>
          <p:nvPr/>
        </p:nvSpPr>
        <p:spPr>
          <a:xfrm flipH="1">
            <a:off x="724275" y="1480575"/>
            <a:ext cx="2428500" cy="1758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nvSpPr>
        <p:spPr>
          <a:xfrm>
            <a:off x="724275" y="1480625"/>
            <a:ext cx="2371500" cy="1596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An Nmap scan was conducted </a:t>
            </a:r>
            <a:r>
              <a:rPr lang="en" sz="1200">
                <a:latin typeface="Roboto"/>
                <a:ea typeface="Roboto"/>
                <a:cs typeface="Roboto"/>
                <a:sym typeface="Roboto"/>
              </a:rPr>
              <a:t>on the</a:t>
            </a:r>
            <a:r>
              <a:rPr lang="en" sz="1200">
                <a:latin typeface="Roboto"/>
                <a:ea typeface="Roboto"/>
                <a:cs typeface="Roboto"/>
                <a:sym typeface="Roboto"/>
              </a:rPr>
              <a:t> Capstone machine to look for open ports.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205" name="Google Shape;205;p26"/>
          <p:cNvGrpSpPr/>
          <p:nvPr/>
        </p:nvGrpSpPr>
        <p:grpSpPr>
          <a:xfrm>
            <a:off x="457181" y="887903"/>
            <a:ext cx="533372" cy="533480"/>
            <a:chOff x="457200" y="1378813"/>
            <a:chExt cx="695400" cy="695450"/>
          </a:xfrm>
        </p:grpSpPr>
        <p:sp>
          <p:nvSpPr>
            <p:cNvPr id="206" name="Google Shape;206;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07" name="Google Shape;207;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6"/>
          <p:cNvGrpSpPr/>
          <p:nvPr/>
        </p:nvGrpSpPr>
        <p:grpSpPr>
          <a:xfrm>
            <a:off x="3228956" y="887903"/>
            <a:ext cx="533372" cy="533480"/>
            <a:chOff x="457200" y="1378813"/>
            <a:chExt cx="695400" cy="695450"/>
          </a:xfrm>
        </p:grpSpPr>
        <p:sp>
          <p:nvSpPr>
            <p:cNvPr id="209" name="Google Shape;209;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0" name="Google Shape;210;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6"/>
          <p:cNvSpPr/>
          <p:nvPr/>
        </p:nvSpPr>
        <p:spPr>
          <a:xfrm flipH="1">
            <a:off x="3496050" y="1480575"/>
            <a:ext cx="2428500" cy="1758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txBox="1"/>
          <p:nvPr/>
        </p:nvSpPr>
        <p:spPr>
          <a:xfrm>
            <a:off x="3496050" y="1480625"/>
            <a:ext cx="2428500" cy="1758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found two open ports were found 80 and 22. These could be possible vulnerabilities in the machine that could be exploited </a:t>
            </a:r>
            <a:endParaRPr sz="1200">
              <a:latin typeface="Roboto"/>
              <a:ea typeface="Roboto"/>
              <a:cs typeface="Roboto"/>
              <a:sym typeface="Roboto"/>
            </a:endParaRPr>
          </a:p>
        </p:txBody>
      </p:sp>
      <p:grpSp>
        <p:nvGrpSpPr>
          <p:cNvPr id="213" name="Google Shape;213;p26"/>
          <p:cNvGrpSpPr/>
          <p:nvPr/>
        </p:nvGrpSpPr>
        <p:grpSpPr>
          <a:xfrm>
            <a:off x="6134081" y="888653"/>
            <a:ext cx="533372" cy="533480"/>
            <a:chOff x="457200" y="1378813"/>
            <a:chExt cx="695400" cy="695450"/>
          </a:xfrm>
        </p:grpSpPr>
        <p:sp>
          <p:nvSpPr>
            <p:cNvPr id="214" name="Google Shape;214;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15" name="Google Shape;215;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6"/>
          <p:cNvSpPr/>
          <p:nvPr/>
        </p:nvSpPr>
        <p:spPr>
          <a:xfrm flipH="1">
            <a:off x="6401175" y="1481325"/>
            <a:ext cx="2428500" cy="1758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txBox="1"/>
          <p:nvPr/>
        </p:nvSpPr>
        <p:spPr>
          <a:xfrm>
            <a:off x="6401175" y="1481374"/>
            <a:ext cx="2371500" cy="1596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Example</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Screenshot of Nmap scan below targeting just the Capstone machine and detecting the open ports.</a:t>
            </a:r>
            <a:endParaRPr sz="1200">
              <a:latin typeface="Roboto"/>
              <a:ea typeface="Roboto"/>
              <a:cs typeface="Roboto"/>
              <a:sym typeface="Roboto"/>
            </a:endParaRPr>
          </a:p>
        </p:txBody>
      </p:sp>
      <p:pic>
        <p:nvPicPr>
          <p:cNvPr id="218" name="Google Shape;218;p26"/>
          <p:cNvPicPr preferRelativeResize="0"/>
          <p:nvPr/>
        </p:nvPicPr>
        <p:blipFill>
          <a:blip r:embed="rId3">
            <a:alphaModFix/>
          </a:blip>
          <a:stretch>
            <a:fillRect/>
          </a:stretch>
        </p:blipFill>
        <p:spPr>
          <a:xfrm>
            <a:off x="2043475" y="3335805"/>
            <a:ext cx="5333625" cy="14740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22" name="Shape 222"/>
        <p:cNvGrpSpPr/>
        <p:nvPr/>
      </p:nvGrpSpPr>
      <p:grpSpPr>
        <a:xfrm>
          <a:off x="0" y="0"/>
          <a:ext cx="0" cy="0"/>
          <a:chOff x="0" y="0"/>
          <a:chExt cx="0" cy="0"/>
        </a:xfrm>
      </p:grpSpPr>
      <p:sp>
        <p:nvSpPr>
          <p:cNvPr id="223" name="Google Shape;223;p2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rgbClr val="980000"/>
                </a:solidFill>
              </a:rPr>
              <a:t>Exploitation: Brute Force of Password</a:t>
            </a:r>
            <a:endParaRPr>
              <a:solidFill>
                <a:srgbClr val="980000"/>
              </a:solidFill>
            </a:endParaRPr>
          </a:p>
        </p:txBody>
      </p:sp>
      <p:sp>
        <p:nvSpPr>
          <p:cNvPr id="224" name="Google Shape;224;p27"/>
          <p:cNvSpPr/>
          <p:nvPr/>
        </p:nvSpPr>
        <p:spPr>
          <a:xfrm flipH="1">
            <a:off x="724275" y="1480575"/>
            <a:ext cx="2428500" cy="1810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nvSpPr>
        <p:spPr>
          <a:xfrm>
            <a:off x="724275" y="1480625"/>
            <a:ext cx="2371500" cy="1810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the Brute Force tool Hydra with the wordlist rockyou.txt with common passwords and passed them through user Ashton.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26" name="Google Shape;226;p27"/>
          <p:cNvGrpSpPr/>
          <p:nvPr/>
        </p:nvGrpSpPr>
        <p:grpSpPr>
          <a:xfrm>
            <a:off x="457181" y="887903"/>
            <a:ext cx="533372" cy="533480"/>
            <a:chOff x="457200" y="1378813"/>
            <a:chExt cx="695400" cy="695450"/>
          </a:xfrm>
        </p:grpSpPr>
        <p:sp>
          <p:nvSpPr>
            <p:cNvPr id="227" name="Google Shape;227;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8" name="Google Shape;228;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7"/>
          <p:cNvGrpSpPr/>
          <p:nvPr/>
        </p:nvGrpSpPr>
        <p:grpSpPr>
          <a:xfrm>
            <a:off x="3228956" y="887903"/>
            <a:ext cx="533372" cy="533480"/>
            <a:chOff x="457200" y="1378813"/>
            <a:chExt cx="695400" cy="695450"/>
          </a:xfrm>
        </p:grpSpPr>
        <p:sp>
          <p:nvSpPr>
            <p:cNvPr id="230" name="Google Shape;230;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1" name="Google Shape;231;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7"/>
          <p:cNvSpPr/>
          <p:nvPr/>
        </p:nvSpPr>
        <p:spPr>
          <a:xfrm flipH="1">
            <a:off x="3496050" y="1480575"/>
            <a:ext cx="2428500" cy="1810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txBox="1"/>
          <p:nvPr/>
        </p:nvSpPr>
        <p:spPr>
          <a:xfrm>
            <a:off x="3496050" y="1480625"/>
            <a:ext cx="2428500" cy="1810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password cracker allowed access to a secert_folder with sensitive information.</a:t>
            </a:r>
            <a:endParaRPr sz="1200">
              <a:latin typeface="Roboto"/>
              <a:ea typeface="Roboto"/>
              <a:cs typeface="Roboto"/>
              <a:sym typeface="Roboto"/>
            </a:endParaRPr>
          </a:p>
        </p:txBody>
      </p:sp>
      <p:grpSp>
        <p:nvGrpSpPr>
          <p:cNvPr id="234" name="Google Shape;234;p27"/>
          <p:cNvGrpSpPr/>
          <p:nvPr/>
        </p:nvGrpSpPr>
        <p:grpSpPr>
          <a:xfrm>
            <a:off x="6134081" y="888653"/>
            <a:ext cx="533372" cy="533480"/>
            <a:chOff x="457200" y="1378813"/>
            <a:chExt cx="695400" cy="695450"/>
          </a:xfrm>
        </p:grpSpPr>
        <p:sp>
          <p:nvSpPr>
            <p:cNvPr id="235" name="Google Shape;235;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36" name="Google Shape;236;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7"/>
          <p:cNvSpPr/>
          <p:nvPr/>
        </p:nvSpPr>
        <p:spPr>
          <a:xfrm flipH="1">
            <a:off x="6401175" y="1481325"/>
            <a:ext cx="2428500" cy="1810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7"/>
          <p:cNvPicPr preferRelativeResize="0"/>
          <p:nvPr/>
        </p:nvPicPr>
        <p:blipFill>
          <a:blip r:embed="rId3">
            <a:alphaModFix/>
          </a:blip>
          <a:stretch>
            <a:fillRect/>
          </a:stretch>
        </p:blipFill>
        <p:spPr>
          <a:xfrm>
            <a:off x="1786900" y="3367211"/>
            <a:ext cx="5733900" cy="1442664"/>
          </a:xfrm>
          <a:prstGeom prst="rect">
            <a:avLst/>
          </a:prstGeom>
          <a:noFill/>
          <a:ln>
            <a:noFill/>
          </a:ln>
        </p:spPr>
      </p:pic>
      <p:sp>
        <p:nvSpPr>
          <p:cNvPr id="239" name="Google Shape;239;p27"/>
          <p:cNvSpPr txBox="1"/>
          <p:nvPr/>
        </p:nvSpPr>
        <p:spPr>
          <a:xfrm>
            <a:off x="6401175" y="1481374"/>
            <a:ext cx="2371500" cy="1810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Example</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Screenshot of Hydra command results below form the command: </a:t>
            </a:r>
            <a:r>
              <a:rPr lang="en" sz="1100"/>
              <a:t>Hydra -l ashton -P /usr/share/wordlist/rockyou.txt -s 80 -f -vV 192.168.1.105 http-get /company_folder/secret_folder</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